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omments/modernComment_100_7BC140D7.xml" ContentType="application/vnd.ms-powerpoint.comments+xml"/>
  <Override PartName="/ppt/tags/tag2.xml" ContentType="application/vnd.openxmlformats-officedocument.presentationml.tags+xml"/>
  <Override PartName="/ppt/comments/modernComment_101_CA86FC1.xml" ContentType="application/vnd.ms-powerpoint.comments+xml"/>
  <Override PartName="/ppt/tags/tag3.xml" ContentType="application/vnd.openxmlformats-officedocument.presentationml.tags+xml"/>
  <Override PartName="/ppt/comments/modernComment_105_2490E07E.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comments/modernComment_118_BB260701.xml" ContentType="application/vnd.ms-powerpoint.comments+xml"/>
  <Override PartName="/ppt/tags/tag5.xml" ContentType="application/vnd.openxmlformats-officedocument.presentationml.tags+xml"/>
  <Override PartName="/ppt/comments/modernComment_104_33C0B828.xml" ContentType="application/vnd.ms-powerpoint.comments+xml"/>
  <Override PartName="/ppt/comments/modernComment_103_BA051D18.xml" ContentType="application/vnd.ms-powerpoint.comments+xml"/>
  <Override PartName="/ppt/comments/modernComment_11C_F05E2505.xml" ContentType="application/vnd.ms-powerpoint.comments+xml"/>
  <Override PartName="/ppt/tags/tag6.xml" ContentType="application/vnd.openxmlformats-officedocument.presentationml.tags+xml"/>
  <Override PartName="/ppt/tags/tag7.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8.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67" r:id="rId4"/>
    <p:sldId id="261" r:id="rId5"/>
    <p:sldId id="280" r:id="rId6"/>
    <p:sldId id="260" r:id="rId7"/>
    <p:sldId id="259" r:id="rId8"/>
    <p:sldId id="284" r:id="rId9"/>
    <p:sldId id="286" r:id="rId10"/>
    <p:sldId id="266" r:id="rId11"/>
    <p:sldId id="262" r:id="rId12"/>
    <p:sldId id="265" r:id="rId13"/>
    <p:sldId id="263" r:id="rId14"/>
    <p:sldId id="282" r:id="rId15"/>
    <p:sldId id="271" r:id="rId16"/>
    <p:sldId id="283" r:id="rId17"/>
    <p:sldId id="270" r:id="rId18"/>
    <p:sldId id="273" r:id="rId19"/>
    <p:sldId id="272" r:id="rId20"/>
    <p:sldId id="275" r:id="rId21"/>
    <p:sldId id="274" r:id="rId22"/>
    <p:sldId id="276" r:id="rId23"/>
    <p:sldId id="277" r:id="rId24"/>
    <p:sldId id="278" r:id="rId25"/>
    <p:sldId id="285"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670824-140D-57CD-C6B0-84A8FED54D32}" name="Yann Maheu" initials="YM" userId="180ad4e9d3f6b09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omments/modernComment_100_7BC140D7.xml><?xml version="1.0" encoding="utf-8"?>
<p188:cmLst xmlns:a="http://schemas.openxmlformats.org/drawingml/2006/main" xmlns:r="http://schemas.openxmlformats.org/officeDocument/2006/relationships" xmlns:p188="http://schemas.microsoft.com/office/powerpoint/2018/8/main">
  <p188:cm id="{E4B5A9E7-5F0A-46EF-9911-73C52954830A}" authorId="{3E670824-140D-57CD-C6B0-84A8FED54D32}" created="2022-06-17T07:47:48.884">
    <pc:sldMkLst xmlns:pc="http://schemas.microsoft.com/office/powerpoint/2013/main/command">
      <pc:docMk/>
      <pc:sldMk cId="2076262615" sldId="256"/>
    </pc:sldMkLst>
    <p188:txBody>
      <a:bodyPr/>
      <a:lstStyle/>
      <a:p>
        <a:r>
          <a:rPr lang="fr-FR"/>
          <a:t>-Présentation de moi-même puis encadrants (Sandra, Mathieu puis Franck) - nom, prénom, formation
-Pbtique stage
-Présentation des entités et leur implication
</a:t>
        </a:r>
      </a:p>
    </p188:txBody>
  </p188:cm>
</p188:cmLst>
</file>

<file path=ppt/comments/modernComment_101_CA86FC1.xml><?xml version="1.0" encoding="utf-8"?>
<p188:cmLst xmlns:a="http://schemas.openxmlformats.org/drawingml/2006/main" xmlns:r="http://schemas.openxmlformats.org/officeDocument/2006/relationships" xmlns:p188="http://schemas.microsoft.com/office/powerpoint/2018/8/main">
  <p188:cm id="{F248568A-5C14-411B-AF50-32CE0D795A52}" authorId="{3E670824-140D-57CD-C6B0-84A8FED54D32}" created="2022-06-17T07:50:26.059">
    <pc:sldMkLst xmlns:pc="http://schemas.microsoft.com/office/powerpoint/2013/main/command">
      <pc:docMk/>
      <pc:sldMk cId="212365249" sldId="257"/>
    </pc:sldMkLst>
    <p188:txBody>
      <a:bodyPr/>
      <a:lstStyle/>
      <a:p>
        <a:r>
          <a:rPr lang="fr-FR"/>
          <a:t>1. Introduction, contextualiser ma pbtique
2.Méthode, moyen pour résoudre cette pbtique
3. Résultats
4. Discussion</a:t>
        </a:r>
      </a:p>
    </p188:txBody>
  </p188:cm>
</p188:cmLst>
</file>

<file path=ppt/comments/modernComment_103_BA051D18.xml><?xml version="1.0" encoding="utf-8"?>
<p188:cmLst xmlns:a="http://schemas.openxmlformats.org/drawingml/2006/main" xmlns:r="http://schemas.openxmlformats.org/officeDocument/2006/relationships" xmlns:p188="http://schemas.microsoft.com/office/powerpoint/2018/8/main">
  <p188:cm id="{D881D163-10DB-4981-AFCA-00CF0E516FE0}" authorId="{3E670824-140D-57CD-C6B0-84A8FED54D32}" created="2022-06-20T11:39:26.576">
    <pc:sldMkLst xmlns:pc="http://schemas.microsoft.com/office/powerpoint/2013/main/command">
      <pc:docMk/>
      <pc:sldMk cId="3120897304" sldId="259"/>
    </pc:sldMkLst>
    <p188:txBody>
      <a:bodyPr/>
      <a:lstStyle/>
      <a:p>
        <a:r>
          <a:rPr lang="fr-FR"/>
          <a:t>Peu d'études mesurent l'impact des thérapies de rééducation sur des enfants d'âge préscolaire. Parmis celles-ci tous les paramètres n'ont pas été étudié, en terme de fluidité c'est l'indice de mouvement seul qui apparait pour la thérapie CIMT. L'indice de courbure est assez répendu dans l'analyse du mouvement. On remarque qu'il n'y a pas encore eu de résultats quand à l'analyse biomécanique de HABIT-ILE.</a:t>
        </a:r>
      </a:p>
    </p188:txBody>
  </p188:cm>
</p188:cmLst>
</file>

<file path=ppt/comments/modernComment_104_33C0B828.xml><?xml version="1.0" encoding="utf-8"?>
<p188:cmLst xmlns:a="http://schemas.openxmlformats.org/drawingml/2006/main" xmlns:r="http://schemas.openxmlformats.org/officeDocument/2006/relationships" xmlns:p188="http://schemas.microsoft.com/office/powerpoint/2018/8/main">
  <p188:cm id="{DEB7A167-7211-480D-A969-082AFBB8D59B}" authorId="{3E670824-140D-57CD-C6B0-84A8FED54D32}" created="2022-06-19T08:22:43.756">
    <pc:sldMkLst xmlns:pc="http://schemas.microsoft.com/office/powerpoint/2013/main/command">
      <pc:docMk/>
      <pc:sldMk cId="868268072" sldId="260"/>
    </pc:sldMkLst>
    <p188:txBody>
      <a:bodyPr/>
      <a:lstStyle/>
      <a:p>
        <a:r>
          <a:rPr lang="fr-FR"/>
          <a:t>-4 centres d'inclusion
-Une large population
-3 grands types d'évaluation</a:t>
        </a:r>
      </a:p>
    </p188:txBody>
  </p188:cm>
</p188:cmLst>
</file>

<file path=ppt/comments/modernComment_105_2490E07E.xml><?xml version="1.0" encoding="utf-8"?>
<p188:cmLst xmlns:a="http://schemas.openxmlformats.org/drawingml/2006/main" xmlns:r="http://schemas.openxmlformats.org/officeDocument/2006/relationships" xmlns:p188="http://schemas.microsoft.com/office/powerpoint/2018/8/main">
  <p188:cm id="{451C95E7-4A9D-43B4-B34C-F251637E8366}" authorId="{3E670824-140D-57CD-C6B0-84A8FED54D32}" created="2022-06-17T07:59:22.168">
    <pc:sldMkLst xmlns:pc="http://schemas.microsoft.com/office/powerpoint/2013/main/command">
      <pc:docMk/>
      <pc:sldMk cId="613474430" sldId="261"/>
    </pc:sldMkLst>
    <p188:txBody>
      <a:bodyPr/>
      <a:lstStyle/>
      <a:p>
        <a:r>
          <a:rPr lang="fr-FR"/>
          <a:t>1. PC
-Pathologie neurologique non évolutive
-Affecte entre 2 et 3,6% des naissances, taux d'incidence élevé
-affecte moticité, mvt des membres, du fait d'anomalies structurelles du cerveau
2. Rééducation
-Avantage de rééduquer plus jeune
-3 Thérapies efficaces pour PC 
-caractéristiques communes
-avantage de HABIT-ILE -&gt; MS et MI</a:t>
        </a:r>
      </a:p>
    </p188:txBody>
  </p188:cm>
</p188:cmLst>
</file>

<file path=ppt/comments/modernComment_118_BB260701.xml><?xml version="1.0" encoding="utf-8"?>
<p188:cmLst xmlns:a="http://schemas.openxmlformats.org/drawingml/2006/main" xmlns:r="http://schemas.openxmlformats.org/officeDocument/2006/relationships" xmlns:p188="http://schemas.microsoft.com/office/powerpoint/2018/8/main">
  <p188:cm id="{094F24A0-DA92-4D57-ADFA-0E60D52CBA8E}" authorId="{3E670824-140D-57CD-C6B0-84A8FED54D32}" created="2022-06-19T08:04:24.059">
    <pc:sldMkLst xmlns:pc="http://schemas.microsoft.com/office/powerpoint/2013/main/command">
      <pc:docMk/>
      <pc:sldMk cId="3139831553" sldId="280"/>
    </pc:sldMkLst>
    <p188:txBody>
      <a:bodyPr/>
      <a:lstStyle/>
      <a:p>
        <a:r>
          <a:rPr lang="fr-FR"/>
          <a:t>HABIT-ILE :
-entrainement fonctionnel
-sans toucher l'enfant
-créattivité et activité
-motivation de l'enfant pour qu'il s'amuse</a:t>
        </a:r>
      </a:p>
    </p188:txBody>
  </p188:cm>
</p188:cmLst>
</file>

<file path=ppt/comments/modernComment_11C_F05E2505.xml><?xml version="1.0" encoding="utf-8"?>
<p188:cmLst xmlns:a="http://schemas.openxmlformats.org/drawingml/2006/main" xmlns:r="http://schemas.openxmlformats.org/officeDocument/2006/relationships" xmlns:p188="http://schemas.microsoft.com/office/powerpoint/2018/8/main">
  <p188:cm id="{2DDB2486-81E2-4FF8-AFA7-81DA7EEE4F49}" authorId="{3E670824-140D-57CD-C6B0-84A8FED54D32}" created="2022-06-20T11:49:57.293">
    <pc:sldMkLst xmlns:pc="http://schemas.microsoft.com/office/powerpoint/2013/main/command">
      <pc:docMk/>
      <pc:sldMk cId="4032701701" sldId="284"/>
    </pc:sldMkLst>
    <p188:txBody>
      <a:bodyPr/>
      <a:lstStyle/>
      <a:p>
        <a:r>
          <a:rPr lang="fr-FR"/>
          <a:t>La méta analsye de Jasper sur l'évolution des paramètres de mouvement en fonction des tâches effectuées pour une population d'enfants TD et PC nous donne le tableau suivant. On détail les évolutions. On considère qu'après la thérapie les enfants avec PC doivent tendre vers un mouvement d'enfant TD. 
</a:t>
        </a:r>
      </a:p>
    </p188:txBody>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E08419-4688-4CAB-BD6D-0B177F78E623}" type="doc">
      <dgm:prSet loTypeId="urn:microsoft.com/office/officeart/2005/8/layout/radial3" loCatId="cycle" qsTypeId="urn:microsoft.com/office/officeart/2005/8/quickstyle/simple1" qsCatId="simple" csTypeId="urn:microsoft.com/office/officeart/2005/8/colors/accent0_1" csCatId="mainScheme" phldr="1"/>
      <dgm:spPr/>
      <dgm:t>
        <a:bodyPr/>
        <a:lstStyle/>
        <a:p>
          <a:endParaRPr lang="fr-FR"/>
        </a:p>
      </dgm:t>
    </dgm:pt>
    <dgm:pt modelId="{E8A212A6-C9AE-4B88-AE43-CFC116DED920}">
      <dgm:prSet phldrT="[Texte]" custT="1"/>
      <dgm:spPr>
        <a:ln w="19050"/>
      </dgm:spPr>
      <dgm:t>
        <a:bodyPr/>
        <a:lstStyle/>
        <a:p>
          <a:endParaRPr lang="fr-FR" sz="2000" dirty="0"/>
        </a:p>
        <a:p>
          <a:r>
            <a:rPr lang="fr-FR" sz="2000" dirty="0"/>
            <a:t>Paralysie Cérébrale</a:t>
          </a:r>
        </a:p>
      </dgm:t>
    </dgm:pt>
    <dgm:pt modelId="{78EAD49D-4526-48DC-9E12-067B45BF757D}" type="parTrans" cxnId="{77E41A99-BC8D-4E86-83F5-B9C94CA0E5F4}">
      <dgm:prSet/>
      <dgm:spPr/>
      <dgm:t>
        <a:bodyPr/>
        <a:lstStyle/>
        <a:p>
          <a:endParaRPr lang="fr-FR"/>
        </a:p>
      </dgm:t>
    </dgm:pt>
    <dgm:pt modelId="{C7AE1DA4-A3A6-4CFA-AE59-7EF0D1E936D0}" type="sibTrans" cxnId="{77E41A99-BC8D-4E86-83F5-B9C94CA0E5F4}">
      <dgm:prSet/>
      <dgm:spPr/>
      <dgm:t>
        <a:bodyPr/>
        <a:lstStyle/>
        <a:p>
          <a:endParaRPr lang="fr-FR"/>
        </a:p>
      </dgm:t>
    </dgm:pt>
    <dgm:pt modelId="{83FED57A-2D88-49EF-B908-31B2A35E7235}">
      <dgm:prSet phldrT="[Texte]"/>
      <dgm:spPr>
        <a:ln w="19050"/>
      </dgm:spPr>
      <dgm:t>
        <a:bodyPr/>
        <a:lstStyle/>
        <a:p>
          <a:r>
            <a:rPr lang="fr-FR" dirty="0"/>
            <a:t>Prématurité</a:t>
          </a:r>
        </a:p>
        <a:p>
          <a:r>
            <a:rPr lang="fr-FR" dirty="0"/>
            <a:t>Problématiques d’accouchement</a:t>
          </a:r>
        </a:p>
        <a:p>
          <a:r>
            <a:rPr lang="fr-FR" dirty="0"/>
            <a:t>AVC</a:t>
          </a:r>
        </a:p>
      </dgm:t>
    </dgm:pt>
    <dgm:pt modelId="{50E2F96E-C2BB-4790-95E9-8884586C43AF}" type="parTrans" cxnId="{01B6E8A5-2AF0-4392-A0C7-99819713A863}">
      <dgm:prSet/>
      <dgm:spPr/>
      <dgm:t>
        <a:bodyPr/>
        <a:lstStyle/>
        <a:p>
          <a:endParaRPr lang="fr-FR"/>
        </a:p>
      </dgm:t>
    </dgm:pt>
    <dgm:pt modelId="{823E898B-D7DD-4B2D-A3B7-617CFCE3F05C}" type="sibTrans" cxnId="{01B6E8A5-2AF0-4392-A0C7-99819713A863}">
      <dgm:prSet/>
      <dgm:spPr/>
      <dgm:t>
        <a:bodyPr/>
        <a:lstStyle/>
        <a:p>
          <a:endParaRPr lang="fr-FR"/>
        </a:p>
      </dgm:t>
    </dgm:pt>
    <dgm:pt modelId="{DF1B1A2B-DF1D-4255-94E6-78CFD7E0C602}">
      <dgm:prSet phldrT="[Texte]"/>
      <dgm:spPr>
        <a:ln w="19050"/>
      </dgm:spPr>
      <dgm:t>
        <a:bodyPr/>
        <a:lstStyle/>
        <a:p>
          <a:endParaRPr lang="fr-FR" dirty="0"/>
        </a:p>
        <a:p>
          <a:r>
            <a:rPr lang="fr-FR" baseline="30000" dirty="0"/>
            <a:t>1</a:t>
          </a:r>
          <a:r>
            <a:rPr lang="fr-FR" dirty="0"/>
            <a:t>Pathologie neurologique</a:t>
          </a:r>
        </a:p>
      </dgm:t>
    </dgm:pt>
    <dgm:pt modelId="{AC3BC647-F4A0-4CFE-8F5E-AA3E8F0EC6BD}" type="parTrans" cxnId="{75B26B4B-B8CB-41AE-967E-446468346BDF}">
      <dgm:prSet/>
      <dgm:spPr/>
      <dgm:t>
        <a:bodyPr/>
        <a:lstStyle/>
        <a:p>
          <a:endParaRPr lang="fr-FR"/>
        </a:p>
      </dgm:t>
    </dgm:pt>
    <dgm:pt modelId="{3FB471D7-1031-4923-B740-EA99A60B0331}" type="sibTrans" cxnId="{75B26B4B-B8CB-41AE-967E-446468346BDF}">
      <dgm:prSet/>
      <dgm:spPr/>
      <dgm:t>
        <a:bodyPr/>
        <a:lstStyle/>
        <a:p>
          <a:endParaRPr lang="fr-FR"/>
        </a:p>
      </dgm:t>
    </dgm:pt>
    <dgm:pt modelId="{F910A8D4-A174-447A-82CA-80BC7EC999FE}">
      <dgm:prSet/>
      <dgm:spPr/>
      <dgm:t>
        <a:bodyPr/>
        <a:lstStyle/>
        <a:p>
          <a:endParaRPr lang="fr-FR"/>
        </a:p>
      </dgm:t>
    </dgm:pt>
    <dgm:pt modelId="{B17C19F2-876F-4190-9A37-2B30B8F17A1E}" type="parTrans" cxnId="{19B818FF-426C-418D-8225-3B770A0B335B}">
      <dgm:prSet/>
      <dgm:spPr/>
      <dgm:t>
        <a:bodyPr/>
        <a:lstStyle/>
        <a:p>
          <a:endParaRPr lang="fr-FR"/>
        </a:p>
      </dgm:t>
    </dgm:pt>
    <dgm:pt modelId="{1CBE1DDF-D4CC-4307-A169-CC0F30BCEA29}" type="sibTrans" cxnId="{19B818FF-426C-418D-8225-3B770A0B335B}">
      <dgm:prSet/>
      <dgm:spPr/>
      <dgm:t>
        <a:bodyPr/>
        <a:lstStyle/>
        <a:p>
          <a:endParaRPr lang="fr-FR"/>
        </a:p>
      </dgm:t>
    </dgm:pt>
    <dgm:pt modelId="{D9918422-56D7-42DB-B998-AC57583EE407}">
      <dgm:prSet phldrT="[Texte]"/>
      <dgm:spPr>
        <a:ln w="19050"/>
      </dgm:spPr>
      <dgm:t>
        <a:bodyPr/>
        <a:lstStyle/>
        <a:p>
          <a:r>
            <a:rPr lang="fr-FR" dirty="0"/>
            <a:t>Affecte la motricité</a:t>
          </a:r>
        </a:p>
      </dgm:t>
    </dgm:pt>
    <dgm:pt modelId="{8566ECB1-B527-4D9E-9FF9-1B0E2EFEC393}" type="parTrans" cxnId="{A0DE84F4-742A-47D3-8019-F20C963C0463}">
      <dgm:prSet/>
      <dgm:spPr/>
      <dgm:t>
        <a:bodyPr/>
        <a:lstStyle/>
        <a:p>
          <a:endParaRPr lang="fr-FR"/>
        </a:p>
      </dgm:t>
    </dgm:pt>
    <dgm:pt modelId="{1F46AD63-2126-4D3C-AF01-7D24AA0BD7C4}" type="sibTrans" cxnId="{A0DE84F4-742A-47D3-8019-F20C963C0463}">
      <dgm:prSet/>
      <dgm:spPr/>
      <dgm:t>
        <a:bodyPr/>
        <a:lstStyle/>
        <a:p>
          <a:endParaRPr lang="fr-FR"/>
        </a:p>
      </dgm:t>
    </dgm:pt>
    <dgm:pt modelId="{6CF1C65F-4610-423C-9B9F-FC1373301469}">
      <dgm:prSet/>
      <dgm:spPr/>
      <dgm:t>
        <a:bodyPr/>
        <a:lstStyle/>
        <a:p>
          <a:r>
            <a:rPr lang="fr-FR" dirty="0"/>
            <a:t>Anomalie structurelle du cerveau</a:t>
          </a:r>
        </a:p>
      </dgm:t>
    </dgm:pt>
    <dgm:pt modelId="{DAFC3CCD-C77A-4673-934D-1D58C698C10A}" type="parTrans" cxnId="{A7D79D6B-60CA-4370-BAB1-956F8FF4F272}">
      <dgm:prSet/>
      <dgm:spPr/>
      <dgm:t>
        <a:bodyPr/>
        <a:lstStyle/>
        <a:p>
          <a:endParaRPr lang="fr-FR"/>
        </a:p>
      </dgm:t>
    </dgm:pt>
    <dgm:pt modelId="{D47FAE29-0D6B-4495-8410-D9C7C1EA1A16}" type="sibTrans" cxnId="{A7D79D6B-60CA-4370-BAB1-956F8FF4F272}">
      <dgm:prSet/>
      <dgm:spPr/>
      <dgm:t>
        <a:bodyPr/>
        <a:lstStyle/>
        <a:p>
          <a:endParaRPr lang="fr-FR"/>
        </a:p>
      </dgm:t>
    </dgm:pt>
    <dgm:pt modelId="{E095BDC3-2E30-4E46-9B39-C82F4B98F09A}">
      <dgm:prSet phldrT="[Texte]" custRadScaleRad="102668" custRadScaleInc="-50"/>
      <dgm:spPr>
        <a:ln w="19050"/>
      </dgm:spPr>
      <dgm:t>
        <a:bodyPr/>
        <a:lstStyle/>
        <a:p>
          <a:endParaRPr lang="fr-FR"/>
        </a:p>
      </dgm:t>
    </dgm:pt>
    <dgm:pt modelId="{AE521AE7-EC31-4B3C-BDCB-88A8DF6883EE}" type="parTrans" cxnId="{1D104419-6CEE-4839-897D-00C8530ED36B}">
      <dgm:prSet/>
      <dgm:spPr/>
      <dgm:t>
        <a:bodyPr/>
        <a:lstStyle/>
        <a:p>
          <a:endParaRPr lang="fr-FR"/>
        </a:p>
      </dgm:t>
    </dgm:pt>
    <dgm:pt modelId="{B5399E0D-2275-440F-A749-4C044F0465D5}" type="sibTrans" cxnId="{1D104419-6CEE-4839-897D-00C8530ED36B}">
      <dgm:prSet/>
      <dgm:spPr/>
      <dgm:t>
        <a:bodyPr/>
        <a:lstStyle/>
        <a:p>
          <a:endParaRPr lang="fr-FR"/>
        </a:p>
      </dgm:t>
    </dgm:pt>
    <dgm:pt modelId="{843A3FAB-6046-4EAC-867E-BD2C02EB4DAF}">
      <dgm:prSet phldrT="[Texte]"/>
      <dgm:spPr>
        <a:ln w="19050"/>
      </dgm:spPr>
      <dgm:t>
        <a:bodyPr/>
        <a:lstStyle/>
        <a:p>
          <a:r>
            <a:rPr lang="fr-FR" dirty="0">
              <a:latin typeface="+mn-lt"/>
              <a:cs typeface="Arial" panose="020B0604020202020204" pitchFamily="34" charset="0"/>
            </a:rPr>
            <a:t>1 enfant toutes les 6h en FRANCE</a:t>
          </a:r>
          <a:endParaRPr lang="fr-FR" dirty="0">
            <a:latin typeface="+mn-lt"/>
          </a:endParaRPr>
        </a:p>
      </dgm:t>
    </dgm:pt>
    <dgm:pt modelId="{69A7D960-9685-4874-90A2-30CC382AED9C}" type="parTrans" cxnId="{2AA41762-1128-4993-9AD1-A4743F080AD5}">
      <dgm:prSet/>
      <dgm:spPr/>
      <dgm:t>
        <a:bodyPr/>
        <a:lstStyle/>
        <a:p>
          <a:endParaRPr lang="fr-FR"/>
        </a:p>
      </dgm:t>
    </dgm:pt>
    <dgm:pt modelId="{4ABF2C3F-211D-488D-A646-E0A6A3D8338F}" type="sibTrans" cxnId="{2AA41762-1128-4993-9AD1-A4743F080AD5}">
      <dgm:prSet/>
      <dgm:spPr/>
      <dgm:t>
        <a:bodyPr/>
        <a:lstStyle/>
        <a:p>
          <a:endParaRPr lang="fr-FR"/>
        </a:p>
      </dgm:t>
    </dgm:pt>
    <dgm:pt modelId="{B5A99A54-794E-4D0D-9BE1-CEB5A350B4FD}" type="pres">
      <dgm:prSet presAssocID="{F3E08419-4688-4CAB-BD6D-0B177F78E623}" presName="composite" presStyleCnt="0">
        <dgm:presLayoutVars>
          <dgm:chMax val="1"/>
          <dgm:dir/>
          <dgm:resizeHandles val="exact"/>
        </dgm:presLayoutVars>
      </dgm:prSet>
      <dgm:spPr/>
    </dgm:pt>
    <dgm:pt modelId="{15C3FFDD-7FBA-4BFB-AE3C-4A5D84F6648E}" type="pres">
      <dgm:prSet presAssocID="{F3E08419-4688-4CAB-BD6D-0B177F78E623}" presName="radial" presStyleCnt="0">
        <dgm:presLayoutVars>
          <dgm:animLvl val="ctr"/>
        </dgm:presLayoutVars>
      </dgm:prSet>
      <dgm:spPr/>
    </dgm:pt>
    <dgm:pt modelId="{1B739B31-EB87-46CE-9B64-1A582B8D5981}" type="pres">
      <dgm:prSet presAssocID="{E8A212A6-C9AE-4B88-AE43-CFC116DED920}" presName="centerShape" presStyleLbl="vennNode1" presStyleIdx="0" presStyleCnt="6"/>
      <dgm:spPr/>
    </dgm:pt>
    <dgm:pt modelId="{2480A0D8-39B3-4D84-B6A9-36A9F388705D}" type="pres">
      <dgm:prSet presAssocID="{83FED57A-2D88-49EF-B908-31B2A35E7235}" presName="node" presStyleLbl="vennNode1" presStyleIdx="1" presStyleCnt="6" custRadScaleRad="107211" custRadScaleInc="3230">
        <dgm:presLayoutVars>
          <dgm:bulletEnabled val="1"/>
        </dgm:presLayoutVars>
      </dgm:prSet>
      <dgm:spPr/>
    </dgm:pt>
    <dgm:pt modelId="{9D0F1F6D-2A7E-4FA0-A85C-A4EA1D81F202}" type="pres">
      <dgm:prSet presAssocID="{6CF1C65F-4610-423C-9B9F-FC1373301469}" presName="node" presStyleLbl="vennNode1" presStyleIdx="2" presStyleCnt="6">
        <dgm:presLayoutVars>
          <dgm:bulletEnabled val="1"/>
        </dgm:presLayoutVars>
      </dgm:prSet>
      <dgm:spPr/>
    </dgm:pt>
    <dgm:pt modelId="{F8828B04-853B-4A76-8B64-DB501D2B74F0}" type="pres">
      <dgm:prSet presAssocID="{D9918422-56D7-42DB-B998-AC57583EE407}" presName="node" presStyleLbl="vennNode1" presStyleIdx="3" presStyleCnt="6" custRadScaleRad="107211" custRadScaleInc="3230">
        <dgm:presLayoutVars>
          <dgm:bulletEnabled val="1"/>
        </dgm:presLayoutVars>
      </dgm:prSet>
      <dgm:spPr/>
    </dgm:pt>
    <dgm:pt modelId="{D0DAFE98-869C-4419-BCB1-5BC08C09B65F}" type="pres">
      <dgm:prSet presAssocID="{843A3FAB-6046-4EAC-867E-BD2C02EB4DAF}" presName="node" presStyleLbl="vennNode1" presStyleIdx="4" presStyleCnt="6" custRadScaleRad="102668" custRadScaleInc="-50">
        <dgm:presLayoutVars>
          <dgm:bulletEnabled val="1"/>
        </dgm:presLayoutVars>
      </dgm:prSet>
      <dgm:spPr/>
    </dgm:pt>
    <dgm:pt modelId="{78C704D9-20F9-44EF-80C4-690E65A16FCE}" type="pres">
      <dgm:prSet presAssocID="{DF1B1A2B-DF1D-4255-94E6-78CFD7E0C602}" presName="node" presStyleLbl="vennNode1" presStyleIdx="5" presStyleCnt="6" custRadScaleRad="105380" custRadScaleInc="-4231">
        <dgm:presLayoutVars>
          <dgm:bulletEnabled val="1"/>
        </dgm:presLayoutVars>
      </dgm:prSet>
      <dgm:spPr/>
    </dgm:pt>
  </dgm:ptLst>
  <dgm:cxnLst>
    <dgm:cxn modelId="{9D13AE05-BFD4-43BE-81E8-CCF254EBDA11}" type="presOf" srcId="{6CF1C65F-4610-423C-9B9F-FC1373301469}" destId="{9D0F1F6D-2A7E-4FA0-A85C-A4EA1D81F202}" srcOrd="0" destOrd="0" presId="urn:microsoft.com/office/officeart/2005/8/layout/radial3"/>
    <dgm:cxn modelId="{F0F46313-2240-47BA-9AD8-FFDB9D65BA0B}" type="presOf" srcId="{D9918422-56D7-42DB-B998-AC57583EE407}" destId="{F8828B04-853B-4A76-8B64-DB501D2B74F0}" srcOrd="0" destOrd="0" presId="urn:microsoft.com/office/officeart/2005/8/layout/radial3"/>
    <dgm:cxn modelId="{1D104419-6CEE-4839-897D-00C8530ED36B}" srcId="{F3E08419-4688-4CAB-BD6D-0B177F78E623}" destId="{E095BDC3-2E30-4E46-9B39-C82F4B98F09A}" srcOrd="2" destOrd="0" parTransId="{AE521AE7-EC31-4B3C-BDCB-88A8DF6883EE}" sibTransId="{B5399E0D-2275-440F-A749-4C044F0465D5}"/>
    <dgm:cxn modelId="{FA96C438-EDB5-49BC-B6F0-7255B9947D13}" type="presOf" srcId="{83FED57A-2D88-49EF-B908-31B2A35E7235}" destId="{2480A0D8-39B3-4D84-B6A9-36A9F388705D}" srcOrd="0" destOrd="0" presId="urn:microsoft.com/office/officeart/2005/8/layout/radial3"/>
    <dgm:cxn modelId="{2AA41762-1128-4993-9AD1-A4743F080AD5}" srcId="{E8A212A6-C9AE-4B88-AE43-CFC116DED920}" destId="{843A3FAB-6046-4EAC-867E-BD2C02EB4DAF}" srcOrd="3" destOrd="0" parTransId="{69A7D960-9685-4874-90A2-30CC382AED9C}" sibTransId="{4ABF2C3F-211D-488D-A646-E0A6A3D8338F}"/>
    <dgm:cxn modelId="{4D186E63-5587-40E8-9AF1-C7706A57BB16}" type="presOf" srcId="{DF1B1A2B-DF1D-4255-94E6-78CFD7E0C602}" destId="{78C704D9-20F9-44EF-80C4-690E65A16FCE}" srcOrd="0" destOrd="0" presId="urn:microsoft.com/office/officeart/2005/8/layout/radial3"/>
    <dgm:cxn modelId="{75B26B4B-B8CB-41AE-967E-446468346BDF}" srcId="{E8A212A6-C9AE-4B88-AE43-CFC116DED920}" destId="{DF1B1A2B-DF1D-4255-94E6-78CFD7E0C602}" srcOrd="4" destOrd="0" parTransId="{AC3BC647-F4A0-4CFE-8F5E-AA3E8F0EC6BD}" sibTransId="{3FB471D7-1031-4923-B740-EA99A60B0331}"/>
    <dgm:cxn modelId="{A7D79D6B-60CA-4370-BAB1-956F8FF4F272}" srcId="{E8A212A6-C9AE-4B88-AE43-CFC116DED920}" destId="{6CF1C65F-4610-423C-9B9F-FC1373301469}" srcOrd="1" destOrd="0" parTransId="{DAFC3CCD-C77A-4673-934D-1D58C698C10A}" sibTransId="{D47FAE29-0D6B-4495-8410-D9C7C1EA1A16}"/>
    <dgm:cxn modelId="{A82D8D83-3F3C-4110-8015-FEB4D09B8893}" type="presOf" srcId="{E8A212A6-C9AE-4B88-AE43-CFC116DED920}" destId="{1B739B31-EB87-46CE-9B64-1A582B8D5981}" srcOrd="0" destOrd="0" presId="urn:microsoft.com/office/officeart/2005/8/layout/radial3"/>
    <dgm:cxn modelId="{77E41A99-BC8D-4E86-83F5-B9C94CA0E5F4}" srcId="{F3E08419-4688-4CAB-BD6D-0B177F78E623}" destId="{E8A212A6-C9AE-4B88-AE43-CFC116DED920}" srcOrd="0" destOrd="0" parTransId="{78EAD49D-4526-48DC-9E12-067B45BF757D}" sibTransId="{C7AE1DA4-A3A6-4CFA-AE59-7EF0D1E936D0}"/>
    <dgm:cxn modelId="{E097459F-8F3C-4DF0-9774-7D2862CF11A6}" type="presOf" srcId="{F3E08419-4688-4CAB-BD6D-0B177F78E623}" destId="{B5A99A54-794E-4D0D-9BE1-CEB5A350B4FD}" srcOrd="0" destOrd="0" presId="urn:microsoft.com/office/officeart/2005/8/layout/radial3"/>
    <dgm:cxn modelId="{01B6E8A5-2AF0-4392-A0C7-99819713A863}" srcId="{E8A212A6-C9AE-4B88-AE43-CFC116DED920}" destId="{83FED57A-2D88-49EF-B908-31B2A35E7235}" srcOrd="0" destOrd="0" parTransId="{50E2F96E-C2BB-4790-95E9-8884586C43AF}" sibTransId="{823E898B-D7DD-4B2D-A3B7-617CFCE3F05C}"/>
    <dgm:cxn modelId="{9E07FEF2-D321-4D8B-835C-3AFD42468598}" type="presOf" srcId="{843A3FAB-6046-4EAC-867E-BD2C02EB4DAF}" destId="{D0DAFE98-869C-4419-BCB1-5BC08C09B65F}" srcOrd="0" destOrd="0" presId="urn:microsoft.com/office/officeart/2005/8/layout/radial3"/>
    <dgm:cxn modelId="{A0DE84F4-742A-47D3-8019-F20C963C0463}" srcId="{E8A212A6-C9AE-4B88-AE43-CFC116DED920}" destId="{D9918422-56D7-42DB-B998-AC57583EE407}" srcOrd="2" destOrd="0" parTransId="{8566ECB1-B527-4D9E-9FF9-1B0E2EFEC393}" sibTransId="{1F46AD63-2126-4D3C-AF01-7D24AA0BD7C4}"/>
    <dgm:cxn modelId="{19B818FF-426C-418D-8225-3B770A0B335B}" srcId="{F3E08419-4688-4CAB-BD6D-0B177F78E623}" destId="{F910A8D4-A174-447A-82CA-80BC7EC999FE}" srcOrd="1" destOrd="0" parTransId="{B17C19F2-876F-4190-9A37-2B30B8F17A1E}" sibTransId="{1CBE1DDF-D4CC-4307-A169-CC0F30BCEA29}"/>
    <dgm:cxn modelId="{9B9EED72-D59C-432A-BEAF-E8A3CE5BDE8C}" type="presParOf" srcId="{B5A99A54-794E-4D0D-9BE1-CEB5A350B4FD}" destId="{15C3FFDD-7FBA-4BFB-AE3C-4A5D84F6648E}" srcOrd="0" destOrd="0" presId="urn:microsoft.com/office/officeart/2005/8/layout/radial3"/>
    <dgm:cxn modelId="{BDDE6469-F860-49EE-B47A-678D1ECC4D93}" type="presParOf" srcId="{15C3FFDD-7FBA-4BFB-AE3C-4A5D84F6648E}" destId="{1B739B31-EB87-46CE-9B64-1A582B8D5981}" srcOrd="0" destOrd="0" presId="urn:microsoft.com/office/officeart/2005/8/layout/radial3"/>
    <dgm:cxn modelId="{A7FAA9D9-BE64-4E77-892F-56B6F0DD2281}" type="presParOf" srcId="{15C3FFDD-7FBA-4BFB-AE3C-4A5D84F6648E}" destId="{2480A0D8-39B3-4D84-B6A9-36A9F388705D}" srcOrd="1" destOrd="0" presId="urn:microsoft.com/office/officeart/2005/8/layout/radial3"/>
    <dgm:cxn modelId="{A97848C3-B10C-4B4B-AEA5-208CF72C30BB}" type="presParOf" srcId="{15C3FFDD-7FBA-4BFB-AE3C-4A5D84F6648E}" destId="{9D0F1F6D-2A7E-4FA0-A85C-A4EA1D81F202}" srcOrd="2" destOrd="0" presId="urn:microsoft.com/office/officeart/2005/8/layout/radial3"/>
    <dgm:cxn modelId="{5D9A1815-6A25-41FE-8113-51F03EE90AF7}" type="presParOf" srcId="{15C3FFDD-7FBA-4BFB-AE3C-4A5D84F6648E}" destId="{F8828B04-853B-4A76-8B64-DB501D2B74F0}" srcOrd="3" destOrd="0" presId="urn:microsoft.com/office/officeart/2005/8/layout/radial3"/>
    <dgm:cxn modelId="{986F00D3-3A38-4E67-B1AB-CB502C7678E2}" type="presParOf" srcId="{15C3FFDD-7FBA-4BFB-AE3C-4A5D84F6648E}" destId="{D0DAFE98-869C-4419-BCB1-5BC08C09B65F}" srcOrd="4" destOrd="0" presId="urn:microsoft.com/office/officeart/2005/8/layout/radial3"/>
    <dgm:cxn modelId="{55D59510-6C85-45A6-857B-FECD9DF172E3}" type="presParOf" srcId="{15C3FFDD-7FBA-4BFB-AE3C-4A5D84F6648E}" destId="{78C704D9-20F9-44EF-80C4-690E65A16FCE}" srcOrd="5"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DF97A6-174E-447B-8395-9A85F4668B19}"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fr-FR"/>
        </a:p>
      </dgm:t>
    </dgm:pt>
    <dgm:pt modelId="{23209CC0-BD86-4A0B-88A1-1495701B41CB}">
      <dgm:prSet phldrT="[Texte]"/>
      <dgm:spPr/>
      <dgm:t>
        <a:bodyPr/>
        <a:lstStyle/>
        <a:p>
          <a:r>
            <a:rPr lang="fr-FR" dirty="0"/>
            <a:t>Rééducation pédiatrique</a:t>
          </a:r>
        </a:p>
      </dgm:t>
    </dgm:pt>
    <dgm:pt modelId="{0BD67FFD-E9B1-4C89-8554-F726275D517A}" type="parTrans" cxnId="{B6EB1C7C-78C0-4149-8971-920E666A4C2F}">
      <dgm:prSet/>
      <dgm:spPr/>
      <dgm:t>
        <a:bodyPr/>
        <a:lstStyle/>
        <a:p>
          <a:endParaRPr lang="fr-FR"/>
        </a:p>
      </dgm:t>
    </dgm:pt>
    <dgm:pt modelId="{981F62FE-4F9C-4676-B9BF-7B1D21CA8404}" type="sibTrans" cxnId="{B6EB1C7C-78C0-4149-8971-920E666A4C2F}">
      <dgm:prSet/>
      <dgm:spPr/>
      <dgm:t>
        <a:bodyPr/>
        <a:lstStyle/>
        <a:p>
          <a:endParaRPr lang="fr-FR"/>
        </a:p>
      </dgm:t>
    </dgm:pt>
    <dgm:pt modelId="{DE0637B5-4F9D-4FE2-9DCF-86143D3E920F}" type="asst">
      <dgm:prSet phldrT="[Texte]"/>
      <dgm:spPr/>
      <dgm:t>
        <a:bodyPr/>
        <a:lstStyle/>
        <a:p>
          <a:r>
            <a:rPr lang="fr-FR" dirty="0"/>
            <a:t>90% des capacités motrices à 5 ans</a:t>
          </a:r>
        </a:p>
      </dgm:t>
    </dgm:pt>
    <dgm:pt modelId="{A009A7CE-4FF0-4CA6-98BE-F83547E941ED}" type="parTrans" cxnId="{2F89A252-C5E3-45D5-8428-85BDE6289892}">
      <dgm:prSet/>
      <dgm:spPr/>
      <dgm:t>
        <a:bodyPr/>
        <a:lstStyle/>
        <a:p>
          <a:endParaRPr lang="fr-FR"/>
        </a:p>
      </dgm:t>
    </dgm:pt>
    <dgm:pt modelId="{E1FBBF0B-E5B2-40CE-B22D-46572A636D0B}" type="sibTrans" cxnId="{2F89A252-C5E3-45D5-8428-85BDE6289892}">
      <dgm:prSet/>
      <dgm:spPr/>
      <dgm:t>
        <a:bodyPr/>
        <a:lstStyle/>
        <a:p>
          <a:endParaRPr lang="fr-FR"/>
        </a:p>
      </dgm:t>
    </dgm:pt>
    <dgm:pt modelId="{896237F2-9C4A-41FC-9A15-D583F352DDE4}">
      <dgm:prSet phldrT="[Texte]"/>
      <dgm:spPr/>
      <dgm:t>
        <a:bodyPr/>
        <a:lstStyle/>
        <a:p>
          <a:r>
            <a:rPr lang="fr-FR" dirty="0"/>
            <a:t>CIMT</a:t>
          </a:r>
        </a:p>
      </dgm:t>
    </dgm:pt>
    <dgm:pt modelId="{46DA727C-19FD-470A-A234-130518096217}" type="parTrans" cxnId="{C7E14667-0E6E-4129-8887-34F1699FE509}">
      <dgm:prSet/>
      <dgm:spPr/>
      <dgm:t>
        <a:bodyPr/>
        <a:lstStyle/>
        <a:p>
          <a:endParaRPr lang="fr-FR"/>
        </a:p>
      </dgm:t>
    </dgm:pt>
    <dgm:pt modelId="{A076490C-D6D3-48FF-B13A-E2671F5D70F8}" type="sibTrans" cxnId="{C7E14667-0E6E-4129-8887-34F1699FE509}">
      <dgm:prSet/>
      <dgm:spPr/>
      <dgm:t>
        <a:bodyPr/>
        <a:lstStyle/>
        <a:p>
          <a:endParaRPr lang="fr-FR"/>
        </a:p>
      </dgm:t>
    </dgm:pt>
    <dgm:pt modelId="{8EA81B17-C43D-402F-97AA-2127E76D458C}">
      <dgm:prSet phldrT="[Texte]"/>
      <dgm:spPr/>
      <dgm:t>
        <a:bodyPr/>
        <a:lstStyle/>
        <a:p>
          <a:r>
            <a:rPr lang="fr-FR" dirty="0"/>
            <a:t>HABIT</a:t>
          </a:r>
        </a:p>
      </dgm:t>
    </dgm:pt>
    <dgm:pt modelId="{1D116A2C-F855-4379-BF90-E62F90738A73}" type="parTrans" cxnId="{E24EAA67-D6C6-48D9-B629-A3CE4931EC01}">
      <dgm:prSet/>
      <dgm:spPr/>
      <dgm:t>
        <a:bodyPr/>
        <a:lstStyle/>
        <a:p>
          <a:endParaRPr lang="fr-FR"/>
        </a:p>
      </dgm:t>
    </dgm:pt>
    <dgm:pt modelId="{2939F803-833B-4F06-A0AE-B8A01F224F5D}" type="sibTrans" cxnId="{E24EAA67-D6C6-48D9-B629-A3CE4931EC01}">
      <dgm:prSet/>
      <dgm:spPr/>
      <dgm:t>
        <a:bodyPr/>
        <a:lstStyle/>
        <a:p>
          <a:endParaRPr lang="fr-FR"/>
        </a:p>
      </dgm:t>
    </dgm:pt>
    <dgm:pt modelId="{EF71DAD8-5586-404F-A988-94A639FABD83}">
      <dgm:prSet phldrT="[Texte]"/>
      <dgm:spPr>
        <a:ln>
          <a:solidFill>
            <a:schemeClr val="tx1"/>
          </a:solidFill>
        </a:ln>
      </dgm:spPr>
      <dgm:t>
        <a:bodyPr/>
        <a:lstStyle/>
        <a:p>
          <a:r>
            <a:rPr lang="fr-FR" dirty="0">
              <a:solidFill>
                <a:schemeClr val="tx1">
                  <a:lumMod val="95000"/>
                  <a:lumOff val="5000"/>
                </a:schemeClr>
              </a:solidFill>
            </a:rPr>
            <a:t>HABIT-ILE</a:t>
          </a:r>
        </a:p>
      </dgm:t>
    </dgm:pt>
    <dgm:pt modelId="{7E9E408A-5775-4003-A585-D1C22F3442EC}" type="parTrans" cxnId="{314C0DA1-8790-435A-8FE8-B7DEB64190CF}">
      <dgm:prSet/>
      <dgm:spPr/>
      <dgm:t>
        <a:bodyPr/>
        <a:lstStyle/>
        <a:p>
          <a:endParaRPr lang="fr-FR"/>
        </a:p>
      </dgm:t>
    </dgm:pt>
    <dgm:pt modelId="{02E1B164-EB28-49EA-96DB-F2BF3E522BC4}" type="sibTrans" cxnId="{314C0DA1-8790-435A-8FE8-B7DEB64190CF}">
      <dgm:prSet/>
      <dgm:spPr/>
      <dgm:t>
        <a:bodyPr/>
        <a:lstStyle/>
        <a:p>
          <a:endParaRPr lang="fr-FR"/>
        </a:p>
      </dgm:t>
    </dgm:pt>
    <dgm:pt modelId="{C036515D-9009-4851-8013-9F4FA7BA59E7}" type="pres">
      <dgm:prSet presAssocID="{28DF97A6-174E-447B-8395-9A85F4668B19}" presName="hierChild1" presStyleCnt="0">
        <dgm:presLayoutVars>
          <dgm:orgChart val="1"/>
          <dgm:chPref val="1"/>
          <dgm:dir/>
          <dgm:animOne val="branch"/>
          <dgm:animLvl val="lvl"/>
          <dgm:resizeHandles/>
        </dgm:presLayoutVars>
      </dgm:prSet>
      <dgm:spPr/>
    </dgm:pt>
    <dgm:pt modelId="{D2155E8E-68B6-4EE2-9CB2-ECEFF26D2100}" type="pres">
      <dgm:prSet presAssocID="{23209CC0-BD86-4A0B-88A1-1495701B41CB}" presName="hierRoot1" presStyleCnt="0">
        <dgm:presLayoutVars>
          <dgm:hierBranch val="init"/>
        </dgm:presLayoutVars>
      </dgm:prSet>
      <dgm:spPr/>
    </dgm:pt>
    <dgm:pt modelId="{E561AEA7-0F4A-4304-9C78-0D7362EE9403}" type="pres">
      <dgm:prSet presAssocID="{23209CC0-BD86-4A0B-88A1-1495701B41CB}" presName="rootComposite1" presStyleCnt="0"/>
      <dgm:spPr/>
    </dgm:pt>
    <dgm:pt modelId="{180CBF1E-827C-45DC-A6BB-45DF7284155F}" type="pres">
      <dgm:prSet presAssocID="{23209CC0-BD86-4A0B-88A1-1495701B41CB}" presName="rootText1" presStyleLbl="node0" presStyleIdx="0" presStyleCnt="1">
        <dgm:presLayoutVars>
          <dgm:chPref val="3"/>
        </dgm:presLayoutVars>
      </dgm:prSet>
      <dgm:spPr/>
    </dgm:pt>
    <dgm:pt modelId="{7D283ED1-0501-497A-9B17-BDD1F4BBFE69}" type="pres">
      <dgm:prSet presAssocID="{23209CC0-BD86-4A0B-88A1-1495701B41CB}" presName="rootConnector1" presStyleLbl="node1" presStyleIdx="0" presStyleCnt="0"/>
      <dgm:spPr/>
    </dgm:pt>
    <dgm:pt modelId="{95A3A5A6-EDC0-41F7-A8E9-DFA9ED571703}" type="pres">
      <dgm:prSet presAssocID="{23209CC0-BD86-4A0B-88A1-1495701B41CB}" presName="hierChild2" presStyleCnt="0"/>
      <dgm:spPr/>
    </dgm:pt>
    <dgm:pt modelId="{EFF912C9-A7B8-46A6-A234-0969B87760E5}" type="pres">
      <dgm:prSet presAssocID="{46DA727C-19FD-470A-A234-130518096217}" presName="Name37" presStyleLbl="parChTrans1D2" presStyleIdx="0" presStyleCnt="4"/>
      <dgm:spPr/>
    </dgm:pt>
    <dgm:pt modelId="{BF33421B-508D-4E3E-8FDF-0D134904477D}" type="pres">
      <dgm:prSet presAssocID="{896237F2-9C4A-41FC-9A15-D583F352DDE4}" presName="hierRoot2" presStyleCnt="0">
        <dgm:presLayoutVars>
          <dgm:hierBranch val="init"/>
        </dgm:presLayoutVars>
      </dgm:prSet>
      <dgm:spPr/>
    </dgm:pt>
    <dgm:pt modelId="{0BC6E57C-292F-44D5-86B4-49A4BB2400E9}" type="pres">
      <dgm:prSet presAssocID="{896237F2-9C4A-41FC-9A15-D583F352DDE4}" presName="rootComposite" presStyleCnt="0"/>
      <dgm:spPr/>
    </dgm:pt>
    <dgm:pt modelId="{D1829D80-1735-49EE-9794-633627638501}" type="pres">
      <dgm:prSet presAssocID="{896237F2-9C4A-41FC-9A15-D583F352DDE4}" presName="rootText" presStyleLbl="node2" presStyleIdx="0" presStyleCnt="3">
        <dgm:presLayoutVars>
          <dgm:chPref val="3"/>
        </dgm:presLayoutVars>
      </dgm:prSet>
      <dgm:spPr/>
    </dgm:pt>
    <dgm:pt modelId="{9F62711C-4E39-415D-AF0B-FD98B0A2B9A9}" type="pres">
      <dgm:prSet presAssocID="{896237F2-9C4A-41FC-9A15-D583F352DDE4}" presName="rootConnector" presStyleLbl="node2" presStyleIdx="0" presStyleCnt="3"/>
      <dgm:spPr/>
    </dgm:pt>
    <dgm:pt modelId="{6FEF96C3-2B07-4A9F-9DDD-45B2803B2462}" type="pres">
      <dgm:prSet presAssocID="{896237F2-9C4A-41FC-9A15-D583F352DDE4}" presName="hierChild4" presStyleCnt="0"/>
      <dgm:spPr/>
    </dgm:pt>
    <dgm:pt modelId="{D5C5B15B-13AC-429B-A3C6-F1B3971E8AC1}" type="pres">
      <dgm:prSet presAssocID="{896237F2-9C4A-41FC-9A15-D583F352DDE4}" presName="hierChild5" presStyleCnt="0"/>
      <dgm:spPr/>
    </dgm:pt>
    <dgm:pt modelId="{9C371809-FF5A-4BFD-B559-FEB0C03FC9DB}" type="pres">
      <dgm:prSet presAssocID="{1D116A2C-F855-4379-BF90-E62F90738A73}" presName="Name37" presStyleLbl="parChTrans1D2" presStyleIdx="1" presStyleCnt="4"/>
      <dgm:spPr/>
    </dgm:pt>
    <dgm:pt modelId="{9CDB6E7B-87DC-4A0D-8280-1DAF01C99580}" type="pres">
      <dgm:prSet presAssocID="{8EA81B17-C43D-402F-97AA-2127E76D458C}" presName="hierRoot2" presStyleCnt="0">
        <dgm:presLayoutVars>
          <dgm:hierBranch val="init"/>
        </dgm:presLayoutVars>
      </dgm:prSet>
      <dgm:spPr/>
    </dgm:pt>
    <dgm:pt modelId="{0448A93A-BCA4-45AD-8DE9-64E92D807144}" type="pres">
      <dgm:prSet presAssocID="{8EA81B17-C43D-402F-97AA-2127E76D458C}" presName="rootComposite" presStyleCnt="0"/>
      <dgm:spPr/>
    </dgm:pt>
    <dgm:pt modelId="{C63A914B-0A66-423A-9031-50A60E283B99}" type="pres">
      <dgm:prSet presAssocID="{8EA81B17-C43D-402F-97AA-2127E76D458C}" presName="rootText" presStyleLbl="node2" presStyleIdx="1" presStyleCnt="3">
        <dgm:presLayoutVars>
          <dgm:chPref val="3"/>
        </dgm:presLayoutVars>
      </dgm:prSet>
      <dgm:spPr/>
    </dgm:pt>
    <dgm:pt modelId="{C46BB7F6-57B1-4B02-BE03-76F93B62D161}" type="pres">
      <dgm:prSet presAssocID="{8EA81B17-C43D-402F-97AA-2127E76D458C}" presName="rootConnector" presStyleLbl="node2" presStyleIdx="1" presStyleCnt="3"/>
      <dgm:spPr/>
    </dgm:pt>
    <dgm:pt modelId="{D77F27E2-5E79-40B7-9644-E55B504D73DC}" type="pres">
      <dgm:prSet presAssocID="{8EA81B17-C43D-402F-97AA-2127E76D458C}" presName="hierChild4" presStyleCnt="0"/>
      <dgm:spPr/>
    </dgm:pt>
    <dgm:pt modelId="{AF3C4975-DCD1-4805-9C36-4538F3573228}" type="pres">
      <dgm:prSet presAssocID="{8EA81B17-C43D-402F-97AA-2127E76D458C}" presName="hierChild5" presStyleCnt="0"/>
      <dgm:spPr/>
    </dgm:pt>
    <dgm:pt modelId="{611A1AD4-8A0C-4474-AB92-25C12DF0EAB7}" type="pres">
      <dgm:prSet presAssocID="{7E9E408A-5775-4003-A585-D1C22F3442EC}" presName="Name37" presStyleLbl="parChTrans1D2" presStyleIdx="2" presStyleCnt="4"/>
      <dgm:spPr/>
    </dgm:pt>
    <dgm:pt modelId="{E30FA289-39F0-4FD3-9DA8-FB1EF89FAC5A}" type="pres">
      <dgm:prSet presAssocID="{EF71DAD8-5586-404F-A988-94A639FABD83}" presName="hierRoot2" presStyleCnt="0">
        <dgm:presLayoutVars>
          <dgm:hierBranch val="init"/>
        </dgm:presLayoutVars>
      </dgm:prSet>
      <dgm:spPr/>
    </dgm:pt>
    <dgm:pt modelId="{D0C3B7C1-A977-4795-9E90-58EFD8F951B1}" type="pres">
      <dgm:prSet presAssocID="{EF71DAD8-5586-404F-A988-94A639FABD83}" presName="rootComposite" presStyleCnt="0"/>
      <dgm:spPr/>
    </dgm:pt>
    <dgm:pt modelId="{860C2482-E78D-4A5C-A5D4-20F0FB76F1CD}" type="pres">
      <dgm:prSet presAssocID="{EF71DAD8-5586-404F-A988-94A639FABD83}" presName="rootText" presStyleLbl="node2" presStyleIdx="2" presStyleCnt="3">
        <dgm:presLayoutVars>
          <dgm:chPref val="3"/>
        </dgm:presLayoutVars>
      </dgm:prSet>
      <dgm:spPr/>
    </dgm:pt>
    <dgm:pt modelId="{10FE565B-200C-4E60-81C5-07A2F6EAEEC9}" type="pres">
      <dgm:prSet presAssocID="{EF71DAD8-5586-404F-A988-94A639FABD83}" presName="rootConnector" presStyleLbl="node2" presStyleIdx="2" presStyleCnt="3"/>
      <dgm:spPr/>
    </dgm:pt>
    <dgm:pt modelId="{E5317F6C-363B-4E0E-9DD5-396B5F746656}" type="pres">
      <dgm:prSet presAssocID="{EF71DAD8-5586-404F-A988-94A639FABD83}" presName="hierChild4" presStyleCnt="0"/>
      <dgm:spPr/>
    </dgm:pt>
    <dgm:pt modelId="{19DC17EF-5843-4BE2-9B7C-8481F46DA898}" type="pres">
      <dgm:prSet presAssocID="{EF71DAD8-5586-404F-A988-94A639FABD83}" presName="hierChild5" presStyleCnt="0"/>
      <dgm:spPr/>
    </dgm:pt>
    <dgm:pt modelId="{100F12C6-A34D-4F6F-9636-46F7311F20D7}" type="pres">
      <dgm:prSet presAssocID="{23209CC0-BD86-4A0B-88A1-1495701B41CB}" presName="hierChild3" presStyleCnt="0"/>
      <dgm:spPr/>
    </dgm:pt>
    <dgm:pt modelId="{C1C93584-0DED-45E2-9480-FCE3F24C45B8}" type="pres">
      <dgm:prSet presAssocID="{A009A7CE-4FF0-4CA6-98BE-F83547E941ED}" presName="Name111" presStyleLbl="parChTrans1D2" presStyleIdx="3" presStyleCnt="4"/>
      <dgm:spPr/>
    </dgm:pt>
    <dgm:pt modelId="{82A6775F-0B7E-40A0-9EAF-610AF7299B0E}" type="pres">
      <dgm:prSet presAssocID="{DE0637B5-4F9D-4FE2-9DCF-86143D3E920F}" presName="hierRoot3" presStyleCnt="0">
        <dgm:presLayoutVars>
          <dgm:hierBranch val="init"/>
        </dgm:presLayoutVars>
      </dgm:prSet>
      <dgm:spPr/>
    </dgm:pt>
    <dgm:pt modelId="{73437FB4-73B7-4E66-AAAB-6223F1B8C63D}" type="pres">
      <dgm:prSet presAssocID="{DE0637B5-4F9D-4FE2-9DCF-86143D3E920F}" presName="rootComposite3" presStyleCnt="0"/>
      <dgm:spPr/>
    </dgm:pt>
    <dgm:pt modelId="{83C29675-FFD2-408F-8F1D-DE8ABD846EEF}" type="pres">
      <dgm:prSet presAssocID="{DE0637B5-4F9D-4FE2-9DCF-86143D3E920F}" presName="rootText3" presStyleLbl="asst1" presStyleIdx="0" presStyleCnt="1">
        <dgm:presLayoutVars>
          <dgm:chPref val="3"/>
        </dgm:presLayoutVars>
      </dgm:prSet>
      <dgm:spPr/>
    </dgm:pt>
    <dgm:pt modelId="{0E59C954-C2BD-4F62-9E7C-B2B0B09FF037}" type="pres">
      <dgm:prSet presAssocID="{DE0637B5-4F9D-4FE2-9DCF-86143D3E920F}" presName="rootConnector3" presStyleLbl="asst1" presStyleIdx="0" presStyleCnt="1"/>
      <dgm:spPr/>
    </dgm:pt>
    <dgm:pt modelId="{21219D30-B538-421B-98AB-CA7555AC502E}" type="pres">
      <dgm:prSet presAssocID="{DE0637B5-4F9D-4FE2-9DCF-86143D3E920F}" presName="hierChild6" presStyleCnt="0"/>
      <dgm:spPr/>
    </dgm:pt>
    <dgm:pt modelId="{350FD9E4-867D-4EAE-AB3E-7B5B2944D697}" type="pres">
      <dgm:prSet presAssocID="{DE0637B5-4F9D-4FE2-9DCF-86143D3E920F}" presName="hierChild7" presStyleCnt="0"/>
      <dgm:spPr/>
    </dgm:pt>
  </dgm:ptLst>
  <dgm:cxnLst>
    <dgm:cxn modelId="{91BA7F0C-3417-4AA6-943C-FBF2EF643C5C}" type="presOf" srcId="{23209CC0-BD86-4A0B-88A1-1495701B41CB}" destId="{7D283ED1-0501-497A-9B17-BDD1F4BBFE69}" srcOrd="1" destOrd="0" presId="urn:microsoft.com/office/officeart/2005/8/layout/orgChart1"/>
    <dgm:cxn modelId="{A1214A1A-23FF-4BED-9430-93054FF3736A}" type="presOf" srcId="{EF71DAD8-5586-404F-A988-94A639FABD83}" destId="{10FE565B-200C-4E60-81C5-07A2F6EAEEC9}" srcOrd="1" destOrd="0" presId="urn:microsoft.com/office/officeart/2005/8/layout/orgChart1"/>
    <dgm:cxn modelId="{2201A01A-4A64-4968-BB6C-88201DD4B4F1}" type="presOf" srcId="{8EA81B17-C43D-402F-97AA-2127E76D458C}" destId="{C46BB7F6-57B1-4B02-BE03-76F93B62D161}" srcOrd="1" destOrd="0" presId="urn:microsoft.com/office/officeart/2005/8/layout/orgChart1"/>
    <dgm:cxn modelId="{86FD491C-FE8D-479B-BF1C-6EDA46FD68E1}" type="presOf" srcId="{7E9E408A-5775-4003-A585-D1C22F3442EC}" destId="{611A1AD4-8A0C-4474-AB92-25C12DF0EAB7}" srcOrd="0" destOrd="0" presId="urn:microsoft.com/office/officeart/2005/8/layout/orgChart1"/>
    <dgm:cxn modelId="{8C24FD27-D484-4732-B9F1-567D561DFEC7}" type="presOf" srcId="{23209CC0-BD86-4A0B-88A1-1495701B41CB}" destId="{180CBF1E-827C-45DC-A6BB-45DF7284155F}" srcOrd="0" destOrd="0" presId="urn:microsoft.com/office/officeart/2005/8/layout/orgChart1"/>
    <dgm:cxn modelId="{95A30F47-816E-4E68-9E4F-BCA6428FEF4D}" type="presOf" srcId="{46DA727C-19FD-470A-A234-130518096217}" destId="{EFF912C9-A7B8-46A6-A234-0969B87760E5}" srcOrd="0" destOrd="0" presId="urn:microsoft.com/office/officeart/2005/8/layout/orgChart1"/>
    <dgm:cxn modelId="{C7E14667-0E6E-4129-8887-34F1699FE509}" srcId="{23209CC0-BD86-4A0B-88A1-1495701B41CB}" destId="{896237F2-9C4A-41FC-9A15-D583F352DDE4}" srcOrd="1" destOrd="0" parTransId="{46DA727C-19FD-470A-A234-130518096217}" sibTransId="{A076490C-D6D3-48FF-B13A-E2671F5D70F8}"/>
    <dgm:cxn modelId="{E24EAA67-D6C6-48D9-B629-A3CE4931EC01}" srcId="{23209CC0-BD86-4A0B-88A1-1495701B41CB}" destId="{8EA81B17-C43D-402F-97AA-2127E76D458C}" srcOrd="2" destOrd="0" parTransId="{1D116A2C-F855-4379-BF90-E62F90738A73}" sibTransId="{2939F803-833B-4F06-A0AE-B8A01F224F5D}"/>
    <dgm:cxn modelId="{36872468-6C56-457E-B442-601227775B57}" type="presOf" srcId="{1D116A2C-F855-4379-BF90-E62F90738A73}" destId="{9C371809-FF5A-4BFD-B559-FEB0C03FC9DB}" srcOrd="0" destOrd="0" presId="urn:microsoft.com/office/officeart/2005/8/layout/orgChart1"/>
    <dgm:cxn modelId="{360AA84A-111A-494A-95F8-71F447364560}" type="presOf" srcId="{896237F2-9C4A-41FC-9A15-D583F352DDE4}" destId="{D1829D80-1735-49EE-9794-633627638501}" srcOrd="0" destOrd="0" presId="urn:microsoft.com/office/officeart/2005/8/layout/orgChart1"/>
    <dgm:cxn modelId="{2F89A252-C5E3-45D5-8428-85BDE6289892}" srcId="{23209CC0-BD86-4A0B-88A1-1495701B41CB}" destId="{DE0637B5-4F9D-4FE2-9DCF-86143D3E920F}" srcOrd="0" destOrd="0" parTransId="{A009A7CE-4FF0-4CA6-98BE-F83547E941ED}" sibTransId="{E1FBBF0B-E5B2-40CE-B22D-46572A636D0B}"/>
    <dgm:cxn modelId="{2D604573-54D5-4220-864C-3DEA4D369492}" type="presOf" srcId="{DE0637B5-4F9D-4FE2-9DCF-86143D3E920F}" destId="{83C29675-FFD2-408F-8F1D-DE8ABD846EEF}" srcOrd="0" destOrd="0" presId="urn:microsoft.com/office/officeart/2005/8/layout/orgChart1"/>
    <dgm:cxn modelId="{32F24759-B8BC-4AA8-B23F-0C257079DDDB}" type="presOf" srcId="{896237F2-9C4A-41FC-9A15-D583F352DDE4}" destId="{9F62711C-4E39-415D-AF0B-FD98B0A2B9A9}" srcOrd="1" destOrd="0" presId="urn:microsoft.com/office/officeart/2005/8/layout/orgChart1"/>
    <dgm:cxn modelId="{B6EB1C7C-78C0-4149-8971-920E666A4C2F}" srcId="{28DF97A6-174E-447B-8395-9A85F4668B19}" destId="{23209CC0-BD86-4A0B-88A1-1495701B41CB}" srcOrd="0" destOrd="0" parTransId="{0BD67FFD-E9B1-4C89-8554-F726275D517A}" sibTransId="{981F62FE-4F9C-4676-B9BF-7B1D21CA8404}"/>
    <dgm:cxn modelId="{8865D87E-DD49-4F00-B62E-BD0AA6C236A4}" type="presOf" srcId="{EF71DAD8-5586-404F-A988-94A639FABD83}" destId="{860C2482-E78D-4A5C-A5D4-20F0FB76F1CD}" srcOrd="0" destOrd="0" presId="urn:microsoft.com/office/officeart/2005/8/layout/orgChart1"/>
    <dgm:cxn modelId="{3DD86E92-C38E-4B33-BCEB-274F691D4202}" type="presOf" srcId="{A009A7CE-4FF0-4CA6-98BE-F83547E941ED}" destId="{C1C93584-0DED-45E2-9480-FCE3F24C45B8}" srcOrd="0" destOrd="0" presId="urn:microsoft.com/office/officeart/2005/8/layout/orgChart1"/>
    <dgm:cxn modelId="{3F73A296-AEE1-4A0E-A66D-DEEA4E2F2925}" type="presOf" srcId="{DE0637B5-4F9D-4FE2-9DCF-86143D3E920F}" destId="{0E59C954-C2BD-4F62-9E7C-B2B0B09FF037}" srcOrd="1" destOrd="0" presId="urn:microsoft.com/office/officeart/2005/8/layout/orgChart1"/>
    <dgm:cxn modelId="{314C0DA1-8790-435A-8FE8-B7DEB64190CF}" srcId="{23209CC0-BD86-4A0B-88A1-1495701B41CB}" destId="{EF71DAD8-5586-404F-A988-94A639FABD83}" srcOrd="3" destOrd="0" parTransId="{7E9E408A-5775-4003-A585-D1C22F3442EC}" sibTransId="{02E1B164-EB28-49EA-96DB-F2BF3E522BC4}"/>
    <dgm:cxn modelId="{38B08CC2-09A9-4D68-B7D5-2A6F7F27C2F4}" type="presOf" srcId="{8EA81B17-C43D-402F-97AA-2127E76D458C}" destId="{C63A914B-0A66-423A-9031-50A60E283B99}" srcOrd="0" destOrd="0" presId="urn:microsoft.com/office/officeart/2005/8/layout/orgChart1"/>
    <dgm:cxn modelId="{35CF8ED8-4E06-4FA9-90C6-5AB83F8ACFBF}" type="presOf" srcId="{28DF97A6-174E-447B-8395-9A85F4668B19}" destId="{C036515D-9009-4851-8013-9F4FA7BA59E7}" srcOrd="0" destOrd="0" presId="urn:microsoft.com/office/officeart/2005/8/layout/orgChart1"/>
    <dgm:cxn modelId="{6C141F09-A844-42EF-97DF-EAFC8BB956F2}" type="presParOf" srcId="{C036515D-9009-4851-8013-9F4FA7BA59E7}" destId="{D2155E8E-68B6-4EE2-9CB2-ECEFF26D2100}" srcOrd="0" destOrd="0" presId="urn:microsoft.com/office/officeart/2005/8/layout/orgChart1"/>
    <dgm:cxn modelId="{296061B4-22FB-47CC-8AF9-69B7EA4C7E20}" type="presParOf" srcId="{D2155E8E-68B6-4EE2-9CB2-ECEFF26D2100}" destId="{E561AEA7-0F4A-4304-9C78-0D7362EE9403}" srcOrd="0" destOrd="0" presId="urn:microsoft.com/office/officeart/2005/8/layout/orgChart1"/>
    <dgm:cxn modelId="{6D8B8D36-9000-43DE-9930-F1C464A97C78}" type="presParOf" srcId="{E561AEA7-0F4A-4304-9C78-0D7362EE9403}" destId="{180CBF1E-827C-45DC-A6BB-45DF7284155F}" srcOrd="0" destOrd="0" presId="urn:microsoft.com/office/officeart/2005/8/layout/orgChart1"/>
    <dgm:cxn modelId="{BF69B191-DCC9-425C-A8DE-93FF919A79E1}" type="presParOf" srcId="{E561AEA7-0F4A-4304-9C78-0D7362EE9403}" destId="{7D283ED1-0501-497A-9B17-BDD1F4BBFE69}" srcOrd="1" destOrd="0" presId="urn:microsoft.com/office/officeart/2005/8/layout/orgChart1"/>
    <dgm:cxn modelId="{EA2D1D1B-2EE6-4CF4-AA4A-0AA7F2FCADEE}" type="presParOf" srcId="{D2155E8E-68B6-4EE2-9CB2-ECEFF26D2100}" destId="{95A3A5A6-EDC0-41F7-A8E9-DFA9ED571703}" srcOrd="1" destOrd="0" presId="urn:microsoft.com/office/officeart/2005/8/layout/orgChart1"/>
    <dgm:cxn modelId="{3B962AC0-FF03-4298-9F67-D7AC849DA836}" type="presParOf" srcId="{95A3A5A6-EDC0-41F7-A8E9-DFA9ED571703}" destId="{EFF912C9-A7B8-46A6-A234-0969B87760E5}" srcOrd="0" destOrd="0" presId="urn:microsoft.com/office/officeart/2005/8/layout/orgChart1"/>
    <dgm:cxn modelId="{5A43B40D-C537-4129-ABA0-FDB086443B1B}" type="presParOf" srcId="{95A3A5A6-EDC0-41F7-A8E9-DFA9ED571703}" destId="{BF33421B-508D-4E3E-8FDF-0D134904477D}" srcOrd="1" destOrd="0" presId="urn:microsoft.com/office/officeart/2005/8/layout/orgChart1"/>
    <dgm:cxn modelId="{3E9F2400-D5C1-42C4-956D-5B699DFFBC52}" type="presParOf" srcId="{BF33421B-508D-4E3E-8FDF-0D134904477D}" destId="{0BC6E57C-292F-44D5-86B4-49A4BB2400E9}" srcOrd="0" destOrd="0" presId="urn:microsoft.com/office/officeart/2005/8/layout/orgChart1"/>
    <dgm:cxn modelId="{6E74CAB6-DCB6-43FC-BB86-DAB916D9D088}" type="presParOf" srcId="{0BC6E57C-292F-44D5-86B4-49A4BB2400E9}" destId="{D1829D80-1735-49EE-9794-633627638501}" srcOrd="0" destOrd="0" presId="urn:microsoft.com/office/officeart/2005/8/layout/orgChart1"/>
    <dgm:cxn modelId="{7EC3BAAB-1B72-47A9-A193-DE6C0A7092DF}" type="presParOf" srcId="{0BC6E57C-292F-44D5-86B4-49A4BB2400E9}" destId="{9F62711C-4E39-415D-AF0B-FD98B0A2B9A9}" srcOrd="1" destOrd="0" presId="urn:microsoft.com/office/officeart/2005/8/layout/orgChart1"/>
    <dgm:cxn modelId="{4578DE0D-DF18-47E0-B6A5-F501E7761F14}" type="presParOf" srcId="{BF33421B-508D-4E3E-8FDF-0D134904477D}" destId="{6FEF96C3-2B07-4A9F-9DDD-45B2803B2462}" srcOrd="1" destOrd="0" presId="urn:microsoft.com/office/officeart/2005/8/layout/orgChart1"/>
    <dgm:cxn modelId="{5567DE68-0D47-40C4-B698-027098093D1A}" type="presParOf" srcId="{BF33421B-508D-4E3E-8FDF-0D134904477D}" destId="{D5C5B15B-13AC-429B-A3C6-F1B3971E8AC1}" srcOrd="2" destOrd="0" presId="urn:microsoft.com/office/officeart/2005/8/layout/orgChart1"/>
    <dgm:cxn modelId="{E41F3E60-3AD5-4771-A952-CEFF8F8F03D5}" type="presParOf" srcId="{95A3A5A6-EDC0-41F7-A8E9-DFA9ED571703}" destId="{9C371809-FF5A-4BFD-B559-FEB0C03FC9DB}" srcOrd="2" destOrd="0" presId="urn:microsoft.com/office/officeart/2005/8/layout/orgChart1"/>
    <dgm:cxn modelId="{5D9725C8-1F1D-4974-A9AD-5E5E0C3CE3C5}" type="presParOf" srcId="{95A3A5A6-EDC0-41F7-A8E9-DFA9ED571703}" destId="{9CDB6E7B-87DC-4A0D-8280-1DAF01C99580}" srcOrd="3" destOrd="0" presId="urn:microsoft.com/office/officeart/2005/8/layout/orgChart1"/>
    <dgm:cxn modelId="{2D74D761-3EF5-4943-9931-B65CF8A562A5}" type="presParOf" srcId="{9CDB6E7B-87DC-4A0D-8280-1DAF01C99580}" destId="{0448A93A-BCA4-45AD-8DE9-64E92D807144}" srcOrd="0" destOrd="0" presId="urn:microsoft.com/office/officeart/2005/8/layout/orgChart1"/>
    <dgm:cxn modelId="{D7EEA9C0-2D40-456F-B108-4C84A61BE8D3}" type="presParOf" srcId="{0448A93A-BCA4-45AD-8DE9-64E92D807144}" destId="{C63A914B-0A66-423A-9031-50A60E283B99}" srcOrd="0" destOrd="0" presId="urn:microsoft.com/office/officeart/2005/8/layout/orgChart1"/>
    <dgm:cxn modelId="{794C8B0B-5D46-43E1-AFC9-55AF8315F320}" type="presParOf" srcId="{0448A93A-BCA4-45AD-8DE9-64E92D807144}" destId="{C46BB7F6-57B1-4B02-BE03-76F93B62D161}" srcOrd="1" destOrd="0" presId="urn:microsoft.com/office/officeart/2005/8/layout/orgChart1"/>
    <dgm:cxn modelId="{66076538-E61C-4EEB-B9F3-9B4EBC7852D4}" type="presParOf" srcId="{9CDB6E7B-87DC-4A0D-8280-1DAF01C99580}" destId="{D77F27E2-5E79-40B7-9644-E55B504D73DC}" srcOrd="1" destOrd="0" presId="urn:microsoft.com/office/officeart/2005/8/layout/orgChart1"/>
    <dgm:cxn modelId="{D8139074-7ABA-4347-93EA-A4CB814C4BC6}" type="presParOf" srcId="{9CDB6E7B-87DC-4A0D-8280-1DAF01C99580}" destId="{AF3C4975-DCD1-4805-9C36-4538F3573228}" srcOrd="2" destOrd="0" presId="urn:microsoft.com/office/officeart/2005/8/layout/orgChart1"/>
    <dgm:cxn modelId="{C5546F4C-99F3-4AB9-ADBA-D6CBA95FCC90}" type="presParOf" srcId="{95A3A5A6-EDC0-41F7-A8E9-DFA9ED571703}" destId="{611A1AD4-8A0C-4474-AB92-25C12DF0EAB7}" srcOrd="4" destOrd="0" presId="urn:microsoft.com/office/officeart/2005/8/layout/orgChart1"/>
    <dgm:cxn modelId="{BEEBDCB5-1F84-419D-AB2F-518DF0BA252D}" type="presParOf" srcId="{95A3A5A6-EDC0-41F7-A8E9-DFA9ED571703}" destId="{E30FA289-39F0-4FD3-9DA8-FB1EF89FAC5A}" srcOrd="5" destOrd="0" presId="urn:microsoft.com/office/officeart/2005/8/layout/orgChart1"/>
    <dgm:cxn modelId="{1484F409-CD59-4947-9865-BD3A341626FE}" type="presParOf" srcId="{E30FA289-39F0-4FD3-9DA8-FB1EF89FAC5A}" destId="{D0C3B7C1-A977-4795-9E90-58EFD8F951B1}" srcOrd="0" destOrd="0" presId="urn:microsoft.com/office/officeart/2005/8/layout/orgChart1"/>
    <dgm:cxn modelId="{FA8AF63C-C8A7-445F-94ED-FD6866F63686}" type="presParOf" srcId="{D0C3B7C1-A977-4795-9E90-58EFD8F951B1}" destId="{860C2482-E78D-4A5C-A5D4-20F0FB76F1CD}" srcOrd="0" destOrd="0" presId="urn:microsoft.com/office/officeart/2005/8/layout/orgChart1"/>
    <dgm:cxn modelId="{E1F54219-EBF9-42C1-BE4E-E901FF65D952}" type="presParOf" srcId="{D0C3B7C1-A977-4795-9E90-58EFD8F951B1}" destId="{10FE565B-200C-4E60-81C5-07A2F6EAEEC9}" srcOrd="1" destOrd="0" presId="urn:microsoft.com/office/officeart/2005/8/layout/orgChart1"/>
    <dgm:cxn modelId="{AD3A957A-7F83-4CE3-A152-EDD1EDBB7979}" type="presParOf" srcId="{E30FA289-39F0-4FD3-9DA8-FB1EF89FAC5A}" destId="{E5317F6C-363B-4E0E-9DD5-396B5F746656}" srcOrd="1" destOrd="0" presId="urn:microsoft.com/office/officeart/2005/8/layout/orgChart1"/>
    <dgm:cxn modelId="{352C5142-262E-4DEF-A912-78A87A8AC591}" type="presParOf" srcId="{E30FA289-39F0-4FD3-9DA8-FB1EF89FAC5A}" destId="{19DC17EF-5843-4BE2-9B7C-8481F46DA898}" srcOrd="2" destOrd="0" presId="urn:microsoft.com/office/officeart/2005/8/layout/orgChart1"/>
    <dgm:cxn modelId="{5FBB0A83-F05E-4FE9-952C-6EEA32F3A908}" type="presParOf" srcId="{D2155E8E-68B6-4EE2-9CB2-ECEFF26D2100}" destId="{100F12C6-A34D-4F6F-9636-46F7311F20D7}" srcOrd="2" destOrd="0" presId="urn:microsoft.com/office/officeart/2005/8/layout/orgChart1"/>
    <dgm:cxn modelId="{908F6789-D494-43AE-94CE-F8C1030436C4}" type="presParOf" srcId="{100F12C6-A34D-4F6F-9636-46F7311F20D7}" destId="{C1C93584-0DED-45E2-9480-FCE3F24C45B8}" srcOrd="0" destOrd="0" presId="urn:microsoft.com/office/officeart/2005/8/layout/orgChart1"/>
    <dgm:cxn modelId="{D5C0928D-590D-474F-8C67-88F8DF22AB08}" type="presParOf" srcId="{100F12C6-A34D-4F6F-9636-46F7311F20D7}" destId="{82A6775F-0B7E-40A0-9EAF-610AF7299B0E}" srcOrd="1" destOrd="0" presId="urn:microsoft.com/office/officeart/2005/8/layout/orgChart1"/>
    <dgm:cxn modelId="{9C3F49FC-077C-4261-8CB9-C2EB46B7885F}" type="presParOf" srcId="{82A6775F-0B7E-40A0-9EAF-610AF7299B0E}" destId="{73437FB4-73B7-4E66-AAAB-6223F1B8C63D}" srcOrd="0" destOrd="0" presId="urn:microsoft.com/office/officeart/2005/8/layout/orgChart1"/>
    <dgm:cxn modelId="{325710F3-FAAC-48AB-B753-0E91354D0BCA}" type="presParOf" srcId="{73437FB4-73B7-4E66-AAAB-6223F1B8C63D}" destId="{83C29675-FFD2-408F-8F1D-DE8ABD846EEF}" srcOrd="0" destOrd="0" presId="urn:microsoft.com/office/officeart/2005/8/layout/orgChart1"/>
    <dgm:cxn modelId="{88BF7CC0-B0FE-4351-9569-2B193F41F167}" type="presParOf" srcId="{73437FB4-73B7-4E66-AAAB-6223F1B8C63D}" destId="{0E59C954-C2BD-4F62-9E7C-B2B0B09FF037}" srcOrd="1" destOrd="0" presId="urn:microsoft.com/office/officeart/2005/8/layout/orgChart1"/>
    <dgm:cxn modelId="{BF115E7A-80CF-46AB-BD90-1D29B018833B}" type="presParOf" srcId="{82A6775F-0B7E-40A0-9EAF-610AF7299B0E}" destId="{21219D30-B538-421B-98AB-CA7555AC502E}" srcOrd="1" destOrd="0" presId="urn:microsoft.com/office/officeart/2005/8/layout/orgChart1"/>
    <dgm:cxn modelId="{8EEC0B30-46AC-4A1F-B2BA-E70C3079C5E6}" type="presParOf" srcId="{82A6775F-0B7E-40A0-9EAF-610AF7299B0E}" destId="{350FD9E4-867D-4EAE-AB3E-7B5B2944D697}" srcOrd="2" destOrd="0" presId="urn:microsoft.com/office/officeart/2005/8/layout/orgChar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2CC161-7D75-46DC-B89B-16940761A5F8}" type="doc">
      <dgm:prSet loTypeId="urn:microsoft.com/office/officeart/2005/8/layout/process1" loCatId="process" qsTypeId="urn:microsoft.com/office/officeart/2005/8/quickstyle/simple1" qsCatId="simple" csTypeId="urn:microsoft.com/office/officeart/2005/8/colors/accent0_1" csCatId="mainScheme" phldr="1"/>
      <dgm:spPr/>
    </dgm:pt>
    <dgm:pt modelId="{4EE26D1A-AAB9-4546-90B1-40B6F5AA5C2D}">
      <dgm:prSet phldrT="[Texte]" custT="1"/>
      <dgm:spPr/>
      <dgm:t>
        <a:bodyPr/>
        <a:lstStyle/>
        <a:p>
          <a:r>
            <a:rPr lang="fr-FR" sz="1200" dirty="0"/>
            <a:t>Labélisation</a:t>
          </a:r>
        </a:p>
      </dgm:t>
    </dgm:pt>
    <dgm:pt modelId="{67BB8119-C57C-4651-B578-5537D08701B8}" type="parTrans" cxnId="{D1A0A75C-4B72-4D71-A03E-37EB32FEC4A8}">
      <dgm:prSet/>
      <dgm:spPr/>
      <dgm:t>
        <a:bodyPr/>
        <a:lstStyle/>
        <a:p>
          <a:endParaRPr lang="fr-FR" sz="1600"/>
        </a:p>
      </dgm:t>
    </dgm:pt>
    <dgm:pt modelId="{735621A5-061B-4F81-B34A-1A975B69F5DF}" type="sibTrans" cxnId="{D1A0A75C-4B72-4D71-A03E-37EB32FEC4A8}">
      <dgm:prSet custT="1"/>
      <dgm:spPr>
        <a:noFill/>
        <a:ln>
          <a:solidFill>
            <a:schemeClr val="tx1"/>
          </a:solidFill>
        </a:ln>
      </dgm:spPr>
      <dgm:t>
        <a:bodyPr/>
        <a:lstStyle/>
        <a:p>
          <a:endParaRPr lang="fr-FR" sz="1600"/>
        </a:p>
      </dgm:t>
    </dgm:pt>
    <dgm:pt modelId="{FD85A41F-4C62-4448-856F-01B08F59B14B}">
      <dgm:prSet phldrT="[Texte]" custT="1"/>
      <dgm:spPr/>
      <dgm:t>
        <a:bodyPr/>
        <a:lstStyle/>
        <a:p>
          <a:r>
            <a:rPr lang="fr-FR" sz="1200" dirty="0"/>
            <a:t>Reconstruction</a:t>
          </a:r>
        </a:p>
      </dgm:t>
    </dgm:pt>
    <dgm:pt modelId="{088D8597-2419-4A3A-AA1E-A31F5B94756B}" type="parTrans" cxnId="{4D9F0E9C-A17A-4C78-A202-636B7116E50C}">
      <dgm:prSet/>
      <dgm:spPr/>
      <dgm:t>
        <a:bodyPr/>
        <a:lstStyle/>
        <a:p>
          <a:endParaRPr lang="fr-FR" sz="1600"/>
        </a:p>
      </dgm:t>
    </dgm:pt>
    <dgm:pt modelId="{165ABBA9-DCA9-4014-8D78-C52A651335FF}" type="sibTrans" cxnId="{4D9F0E9C-A17A-4C78-A202-636B7116E50C}">
      <dgm:prSet custT="1"/>
      <dgm:spPr>
        <a:noFill/>
        <a:ln>
          <a:solidFill>
            <a:schemeClr val="tx1"/>
          </a:solidFill>
        </a:ln>
      </dgm:spPr>
      <dgm:t>
        <a:bodyPr/>
        <a:lstStyle/>
        <a:p>
          <a:endParaRPr lang="fr-FR" sz="1600"/>
        </a:p>
      </dgm:t>
    </dgm:pt>
    <dgm:pt modelId="{F5E800E3-1BB2-44EE-BD44-709650837171}">
      <dgm:prSet phldrT="[Texte]" custT="1"/>
      <dgm:spPr/>
      <dgm:t>
        <a:bodyPr/>
        <a:lstStyle/>
        <a:p>
          <a:r>
            <a:rPr lang="fr-FR" sz="1200" dirty="0"/>
            <a:t>Filtrage</a:t>
          </a:r>
        </a:p>
      </dgm:t>
    </dgm:pt>
    <dgm:pt modelId="{8C74A899-4CBB-4AC1-A21A-5FCD4A9859D9}" type="parTrans" cxnId="{E5B2E3AB-DC04-40D1-8485-845915B890DE}">
      <dgm:prSet/>
      <dgm:spPr/>
      <dgm:t>
        <a:bodyPr/>
        <a:lstStyle/>
        <a:p>
          <a:endParaRPr lang="fr-FR" sz="1600"/>
        </a:p>
      </dgm:t>
    </dgm:pt>
    <dgm:pt modelId="{D2593FA2-706D-42C2-9110-1D4D39C87A5D}" type="sibTrans" cxnId="{E5B2E3AB-DC04-40D1-8485-845915B890DE}">
      <dgm:prSet/>
      <dgm:spPr>
        <a:noFill/>
        <a:ln>
          <a:solidFill>
            <a:schemeClr val="tx1"/>
          </a:solidFill>
        </a:ln>
      </dgm:spPr>
      <dgm:t>
        <a:bodyPr/>
        <a:lstStyle/>
        <a:p>
          <a:endParaRPr lang="fr-FR" sz="1600"/>
        </a:p>
      </dgm:t>
    </dgm:pt>
    <dgm:pt modelId="{6F85B834-D4D2-4483-B55F-26A4FC3F4AEA}">
      <dgm:prSet/>
      <dgm:spPr/>
      <dgm:t>
        <a:bodyPr/>
        <a:lstStyle/>
        <a:p>
          <a:r>
            <a:rPr lang="fr-FR" dirty="0"/>
            <a:t>Début/fin de mouvement</a:t>
          </a:r>
        </a:p>
      </dgm:t>
    </dgm:pt>
    <dgm:pt modelId="{C9F85179-E031-4851-B59A-EDBB7CCF0147}" type="parTrans" cxnId="{5FDE62BC-6117-472F-A8BD-192BCED11434}">
      <dgm:prSet/>
      <dgm:spPr/>
      <dgm:t>
        <a:bodyPr/>
        <a:lstStyle/>
        <a:p>
          <a:endParaRPr lang="fr-FR"/>
        </a:p>
      </dgm:t>
    </dgm:pt>
    <dgm:pt modelId="{56CCB3B5-5940-446D-BC1B-5DBF5EFA84A7}" type="sibTrans" cxnId="{5FDE62BC-6117-472F-A8BD-192BCED11434}">
      <dgm:prSet custScaleY="50114"/>
      <dgm:spPr>
        <a:noFill/>
        <a:ln>
          <a:solidFill>
            <a:schemeClr val="tx1"/>
          </a:solidFill>
        </a:ln>
      </dgm:spPr>
      <dgm:t>
        <a:bodyPr/>
        <a:lstStyle/>
        <a:p>
          <a:endParaRPr lang="fr-FR"/>
        </a:p>
      </dgm:t>
    </dgm:pt>
    <dgm:pt modelId="{3F470C9B-EFC3-4E04-975C-1A7AA80B7F9F}">
      <dgm:prSet phldrT="[Texte]"/>
      <dgm:spPr/>
      <dgm:t>
        <a:bodyPr/>
        <a:lstStyle/>
        <a:p>
          <a:r>
            <a:rPr lang="fr-FR" dirty="0"/>
            <a:t>Interpolation </a:t>
          </a:r>
        </a:p>
      </dgm:t>
    </dgm:pt>
    <dgm:pt modelId="{6405108D-E180-4E83-978D-09B9CE91F673}" type="parTrans" cxnId="{0BE33A3A-2086-4D30-BF50-16285E4E87AC}">
      <dgm:prSet/>
      <dgm:spPr/>
      <dgm:t>
        <a:bodyPr/>
        <a:lstStyle/>
        <a:p>
          <a:endParaRPr lang="fr-FR"/>
        </a:p>
      </dgm:t>
    </dgm:pt>
    <dgm:pt modelId="{01CBD756-0206-4BDE-88A4-E6F48A127830}" type="sibTrans" cxnId="{0BE33A3A-2086-4D30-BF50-16285E4E87AC}">
      <dgm:prSet/>
      <dgm:spPr>
        <a:noFill/>
        <a:ln>
          <a:solidFill>
            <a:schemeClr val="tx1"/>
          </a:solidFill>
        </a:ln>
      </dgm:spPr>
      <dgm:t>
        <a:bodyPr/>
        <a:lstStyle/>
        <a:p>
          <a:endParaRPr lang="fr-FR"/>
        </a:p>
      </dgm:t>
    </dgm:pt>
    <dgm:pt modelId="{7AB7EDA9-80A9-4A1A-9B66-DA5EDB2CF42C}" type="pres">
      <dgm:prSet presAssocID="{C62CC161-7D75-46DC-B89B-16940761A5F8}" presName="Name0" presStyleCnt="0">
        <dgm:presLayoutVars>
          <dgm:dir/>
          <dgm:resizeHandles val="exact"/>
        </dgm:presLayoutVars>
      </dgm:prSet>
      <dgm:spPr/>
    </dgm:pt>
    <dgm:pt modelId="{C54E998A-4670-43B9-BCD3-CFBE47567F5A}" type="pres">
      <dgm:prSet presAssocID="{4EE26D1A-AAB9-4546-90B1-40B6F5AA5C2D}" presName="node" presStyleLbl="node1" presStyleIdx="0" presStyleCnt="5" custLinFactNeighborX="-571" custLinFactNeighborY="-621">
        <dgm:presLayoutVars>
          <dgm:bulletEnabled val="1"/>
        </dgm:presLayoutVars>
      </dgm:prSet>
      <dgm:spPr/>
    </dgm:pt>
    <dgm:pt modelId="{60F5BDF5-238D-4048-8C0B-37EA15264E16}" type="pres">
      <dgm:prSet presAssocID="{735621A5-061B-4F81-B34A-1A975B69F5DF}" presName="sibTrans" presStyleLbl="sibTrans2D1" presStyleIdx="0" presStyleCnt="4" custScaleY="50114"/>
      <dgm:spPr/>
    </dgm:pt>
    <dgm:pt modelId="{39A97CFB-8CC0-4E07-8C28-1D0424322218}" type="pres">
      <dgm:prSet presAssocID="{735621A5-061B-4F81-B34A-1A975B69F5DF}" presName="connectorText" presStyleLbl="sibTrans2D1" presStyleIdx="0" presStyleCnt="4"/>
      <dgm:spPr/>
    </dgm:pt>
    <dgm:pt modelId="{34B4C2CB-AB7B-42CD-91EA-4A912859C161}" type="pres">
      <dgm:prSet presAssocID="{3F470C9B-EFC3-4E04-975C-1A7AA80B7F9F}" presName="node" presStyleLbl="node1" presStyleIdx="1" presStyleCnt="5" custLinFactNeighborX="-571" custLinFactNeighborY="-621">
        <dgm:presLayoutVars>
          <dgm:bulletEnabled val="1"/>
        </dgm:presLayoutVars>
      </dgm:prSet>
      <dgm:spPr/>
    </dgm:pt>
    <dgm:pt modelId="{97130A9A-74B2-49BF-95F0-1AD3CEBAEB95}" type="pres">
      <dgm:prSet presAssocID="{01CBD756-0206-4BDE-88A4-E6F48A127830}" presName="sibTrans" presStyleLbl="sibTrans2D1" presStyleIdx="1" presStyleCnt="4" custScaleY="50114"/>
      <dgm:spPr/>
    </dgm:pt>
    <dgm:pt modelId="{066A5235-1FA3-4DE8-9A59-C60E684290F3}" type="pres">
      <dgm:prSet presAssocID="{01CBD756-0206-4BDE-88A4-E6F48A127830}" presName="connectorText" presStyleLbl="sibTrans2D1" presStyleIdx="1" presStyleCnt="4"/>
      <dgm:spPr/>
    </dgm:pt>
    <dgm:pt modelId="{732D6F82-098C-4A36-AF00-D7DB75E24BA1}" type="pres">
      <dgm:prSet presAssocID="{FD85A41F-4C62-4448-856F-01B08F59B14B}" presName="node" presStyleLbl="node1" presStyleIdx="2" presStyleCnt="5">
        <dgm:presLayoutVars>
          <dgm:bulletEnabled val="1"/>
        </dgm:presLayoutVars>
      </dgm:prSet>
      <dgm:spPr/>
    </dgm:pt>
    <dgm:pt modelId="{CB8D2237-9A7E-4761-95E5-D7ED7F052756}" type="pres">
      <dgm:prSet presAssocID="{165ABBA9-DCA9-4014-8D78-C52A651335FF}" presName="sibTrans" presStyleLbl="sibTrans2D1" presStyleIdx="2" presStyleCnt="4" custScaleY="50114"/>
      <dgm:spPr/>
    </dgm:pt>
    <dgm:pt modelId="{0A56E756-F939-496F-ACA2-BEF061DFCE39}" type="pres">
      <dgm:prSet presAssocID="{165ABBA9-DCA9-4014-8D78-C52A651335FF}" presName="connectorText" presStyleLbl="sibTrans2D1" presStyleIdx="2" presStyleCnt="4"/>
      <dgm:spPr/>
    </dgm:pt>
    <dgm:pt modelId="{0EF09D41-273E-4F52-B9C0-B72DC51C503D}" type="pres">
      <dgm:prSet presAssocID="{F5E800E3-1BB2-44EE-BD44-709650837171}" presName="node" presStyleLbl="node1" presStyleIdx="3" presStyleCnt="5">
        <dgm:presLayoutVars>
          <dgm:bulletEnabled val="1"/>
        </dgm:presLayoutVars>
      </dgm:prSet>
      <dgm:spPr/>
    </dgm:pt>
    <dgm:pt modelId="{7024FFEF-BF21-4E9B-AF06-73C34391277C}" type="pres">
      <dgm:prSet presAssocID="{D2593FA2-706D-42C2-9110-1D4D39C87A5D}" presName="sibTrans" presStyleLbl="sibTrans2D1" presStyleIdx="3" presStyleCnt="4" custScaleY="51787"/>
      <dgm:spPr/>
    </dgm:pt>
    <dgm:pt modelId="{0FB058E1-EB50-4977-AE2E-FD7C14D6E6C8}" type="pres">
      <dgm:prSet presAssocID="{D2593FA2-706D-42C2-9110-1D4D39C87A5D}" presName="connectorText" presStyleLbl="sibTrans2D1" presStyleIdx="3" presStyleCnt="4"/>
      <dgm:spPr/>
    </dgm:pt>
    <dgm:pt modelId="{AC3BD835-1D82-45AF-BD76-C9B4A07D2682}" type="pres">
      <dgm:prSet presAssocID="{6F85B834-D4D2-4483-B55F-26A4FC3F4AEA}" presName="node" presStyleLbl="node1" presStyleIdx="4" presStyleCnt="5">
        <dgm:presLayoutVars>
          <dgm:bulletEnabled val="1"/>
        </dgm:presLayoutVars>
      </dgm:prSet>
      <dgm:spPr/>
    </dgm:pt>
  </dgm:ptLst>
  <dgm:cxnLst>
    <dgm:cxn modelId="{8780B127-50FC-43C5-B77B-7ACACF765F81}" type="presOf" srcId="{735621A5-061B-4F81-B34A-1A975B69F5DF}" destId="{39A97CFB-8CC0-4E07-8C28-1D0424322218}" srcOrd="1" destOrd="0" presId="urn:microsoft.com/office/officeart/2005/8/layout/process1"/>
    <dgm:cxn modelId="{2A572F37-6642-4DBE-BC4C-B74A8DFA5AD9}" type="presOf" srcId="{D2593FA2-706D-42C2-9110-1D4D39C87A5D}" destId="{7024FFEF-BF21-4E9B-AF06-73C34391277C}" srcOrd="0" destOrd="0" presId="urn:microsoft.com/office/officeart/2005/8/layout/process1"/>
    <dgm:cxn modelId="{0BE33A3A-2086-4D30-BF50-16285E4E87AC}" srcId="{C62CC161-7D75-46DC-B89B-16940761A5F8}" destId="{3F470C9B-EFC3-4E04-975C-1A7AA80B7F9F}" srcOrd="1" destOrd="0" parTransId="{6405108D-E180-4E83-978D-09B9CE91F673}" sibTransId="{01CBD756-0206-4BDE-88A4-E6F48A127830}"/>
    <dgm:cxn modelId="{D1A0A75C-4B72-4D71-A03E-37EB32FEC4A8}" srcId="{C62CC161-7D75-46DC-B89B-16940761A5F8}" destId="{4EE26D1A-AAB9-4546-90B1-40B6F5AA5C2D}" srcOrd="0" destOrd="0" parTransId="{67BB8119-C57C-4651-B578-5537D08701B8}" sibTransId="{735621A5-061B-4F81-B34A-1A975B69F5DF}"/>
    <dgm:cxn modelId="{3448A662-0EE4-4DEA-87EA-31E960BBDCC5}" type="presOf" srcId="{C62CC161-7D75-46DC-B89B-16940761A5F8}" destId="{7AB7EDA9-80A9-4A1A-9B66-DA5EDB2CF42C}" srcOrd="0" destOrd="0" presId="urn:microsoft.com/office/officeart/2005/8/layout/process1"/>
    <dgm:cxn modelId="{15D85065-2256-4AC3-A4C3-4412C6ACC063}" type="presOf" srcId="{165ABBA9-DCA9-4014-8D78-C52A651335FF}" destId="{0A56E756-F939-496F-ACA2-BEF061DFCE39}" srcOrd="1" destOrd="0" presId="urn:microsoft.com/office/officeart/2005/8/layout/process1"/>
    <dgm:cxn modelId="{130A454E-C01E-4C6C-A766-BD01B736643B}" type="presOf" srcId="{01CBD756-0206-4BDE-88A4-E6F48A127830}" destId="{97130A9A-74B2-49BF-95F0-1AD3CEBAEB95}" srcOrd="0" destOrd="0" presId="urn:microsoft.com/office/officeart/2005/8/layout/process1"/>
    <dgm:cxn modelId="{82718780-B67C-4C79-89C9-D149B5D0050E}" type="presOf" srcId="{3F470C9B-EFC3-4E04-975C-1A7AA80B7F9F}" destId="{34B4C2CB-AB7B-42CD-91EA-4A912859C161}" srcOrd="0" destOrd="0" presId="urn:microsoft.com/office/officeart/2005/8/layout/process1"/>
    <dgm:cxn modelId="{384D2586-DE07-491D-8715-0023D5C34F15}" type="presOf" srcId="{6F85B834-D4D2-4483-B55F-26A4FC3F4AEA}" destId="{AC3BD835-1D82-45AF-BD76-C9B4A07D2682}" srcOrd="0" destOrd="0" presId="urn:microsoft.com/office/officeart/2005/8/layout/process1"/>
    <dgm:cxn modelId="{FEBCC68A-3752-4C14-AE42-9EBF8CB97CC9}" type="presOf" srcId="{4EE26D1A-AAB9-4546-90B1-40B6F5AA5C2D}" destId="{C54E998A-4670-43B9-BCD3-CFBE47567F5A}" srcOrd="0" destOrd="0" presId="urn:microsoft.com/office/officeart/2005/8/layout/process1"/>
    <dgm:cxn modelId="{7E99A08B-3486-45AC-B9B9-6052EE50D8E0}" type="presOf" srcId="{735621A5-061B-4F81-B34A-1A975B69F5DF}" destId="{60F5BDF5-238D-4048-8C0B-37EA15264E16}" srcOrd="0" destOrd="0" presId="urn:microsoft.com/office/officeart/2005/8/layout/process1"/>
    <dgm:cxn modelId="{8E26CF93-4E62-4185-B4E9-E56C7C46F708}" type="presOf" srcId="{D2593FA2-706D-42C2-9110-1D4D39C87A5D}" destId="{0FB058E1-EB50-4977-AE2E-FD7C14D6E6C8}" srcOrd="1" destOrd="0" presId="urn:microsoft.com/office/officeart/2005/8/layout/process1"/>
    <dgm:cxn modelId="{4D9F0E9C-A17A-4C78-A202-636B7116E50C}" srcId="{C62CC161-7D75-46DC-B89B-16940761A5F8}" destId="{FD85A41F-4C62-4448-856F-01B08F59B14B}" srcOrd="2" destOrd="0" parTransId="{088D8597-2419-4A3A-AA1E-A31F5B94756B}" sibTransId="{165ABBA9-DCA9-4014-8D78-C52A651335FF}"/>
    <dgm:cxn modelId="{E5B2E3AB-DC04-40D1-8485-845915B890DE}" srcId="{C62CC161-7D75-46DC-B89B-16940761A5F8}" destId="{F5E800E3-1BB2-44EE-BD44-709650837171}" srcOrd="3" destOrd="0" parTransId="{8C74A899-4CBB-4AC1-A21A-5FCD4A9859D9}" sibTransId="{D2593FA2-706D-42C2-9110-1D4D39C87A5D}"/>
    <dgm:cxn modelId="{5FDE62BC-6117-472F-A8BD-192BCED11434}" srcId="{C62CC161-7D75-46DC-B89B-16940761A5F8}" destId="{6F85B834-D4D2-4483-B55F-26A4FC3F4AEA}" srcOrd="4" destOrd="0" parTransId="{C9F85179-E031-4851-B59A-EDBB7CCF0147}" sibTransId="{56CCB3B5-5940-446D-BC1B-5DBF5EFA84A7}"/>
    <dgm:cxn modelId="{2F2421BD-45DF-4946-9B78-6E18859E05EE}" type="presOf" srcId="{165ABBA9-DCA9-4014-8D78-C52A651335FF}" destId="{CB8D2237-9A7E-4761-95E5-D7ED7F052756}" srcOrd="0" destOrd="0" presId="urn:microsoft.com/office/officeart/2005/8/layout/process1"/>
    <dgm:cxn modelId="{C59EB8E2-1414-4BC2-8E86-0292D6112FE8}" type="presOf" srcId="{01CBD756-0206-4BDE-88A4-E6F48A127830}" destId="{066A5235-1FA3-4DE8-9A59-C60E684290F3}" srcOrd="1" destOrd="0" presId="urn:microsoft.com/office/officeart/2005/8/layout/process1"/>
    <dgm:cxn modelId="{DE86FBE7-F698-47EC-88F9-4A17EC0335CA}" type="presOf" srcId="{F5E800E3-1BB2-44EE-BD44-709650837171}" destId="{0EF09D41-273E-4F52-B9C0-B72DC51C503D}" srcOrd="0" destOrd="0" presId="urn:microsoft.com/office/officeart/2005/8/layout/process1"/>
    <dgm:cxn modelId="{E94650FE-7D18-4624-A319-D1849B5A236C}" type="presOf" srcId="{FD85A41F-4C62-4448-856F-01B08F59B14B}" destId="{732D6F82-098C-4A36-AF00-D7DB75E24BA1}" srcOrd="0" destOrd="0" presId="urn:microsoft.com/office/officeart/2005/8/layout/process1"/>
    <dgm:cxn modelId="{32BE2F50-5E6E-48AA-A83A-B89F75CF5B49}" type="presParOf" srcId="{7AB7EDA9-80A9-4A1A-9B66-DA5EDB2CF42C}" destId="{C54E998A-4670-43B9-BCD3-CFBE47567F5A}" srcOrd="0" destOrd="0" presId="urn:microsoft.com/office/officeart/2005/8/layout/process1"/>
    <dgm:cxn modelId="{54F60619-E7E7-45F4-AE1C-2DE04C15148C}" type="presParOf" srcId="{7AB7EDA9-80A9-4A1A-9B66-DA5EDB2CF42C}" destId="{60F5BDF5-238D-4048-8C0B-37EA15264E16}" srcOrd="1" destOrd="0" presId="urn:microsoft.com/office/officeart/2005/8/layout/process1"/>
    <dgm:cxn modelId="{B0F7ECBB-A5F6-4F80-B7FD-71D22EB3EE77}" type="presParOf" srcId="{60F5BDF5-238D-4048-8C0B-37EA15264E16}" destId="{39A97CFB-8CC0-4E07-8C28-1D0424322218}" srcOrd="0" destOrd="0" presId="urn:microsoft.com/office/officeart/2005/8/layout/process1"/>
    <dgm:cxn modelId="{635DB9C3-E5CE-4A68-BCB4-5F081EB85E52}" type="presParOf" srcId="{7AB7EDA9-80A9-4A1A-9B66-DA5EDB2CF42C}" destId="{34B4C2CB-AB7B-42CD-91EA-4A912859C161}" srcOrd="2" destOrd="0" presId="urn:microsoft.com/office/officeart/2005/8/layout/process1"/>
    <dgm:cxn modelId="{84969643-3CD9-4475-88F1-03BDAE9C8346}" type="presParOf" srcId="{7AB7EDA9-80A9-4A1A-9B66-DA5EDB2CF42C}" destId="{97130A9A-74B2-49BF-95F0-1AD3CEBAEB95}" srcOrd="3" destOrd="0" presId="urn:microsoft.com/office/officeart/2005/8/layout/process1"/>
    <dgm:cxn modelId="{C6216522-C1FE-4A7C-B5D0-0BDBDA324B9D}" type="presParOf" srcId="{97130A9A-74B2-49BF-95F0-1AD3CEBAEB95}" destId="{066A5235-1FA3-4DE8-9A59-C60E684290F3}" srcOrd="0" destOrd="0" presId="urn:microsoft.com/office/officeart/2005/8/layout/process1"/>
    <dgm:cxn modelId="{67D6759C-26A0-416D-BE64-42EC126681B6}" type="presParOf" srcId="{7AB7EDA9-80A9-4A1A-9B66-DA5EDB2CF42C}" destId="{732D6F82-098C-4A36-AF00-D7DB75E24BA1}" srcOrd="4" destOrd="0" presId="urn:microsoft.com/office/officeart/2005/8/layout/process1"/>
    <dgm:cxn modelId="{FED7128B-94CF-4308-B287-F7187788B39A}" type="presParOf" srcId="{7AB7EDA9-80A9-4A1A-9B66-DA5EDB2CF42C}" destId="{CB8D2237-9A7E-4761-95E5-D7ED7F052756}" srcOrd="5" destOrd="0" presId="urn:microsoft.com/office/officeart/2005/8/layout/process1"/>
    <dgm:cxn modelId="{465839CE-48CE-4729-9F1C-72E903E6B4B8}" type="presParOf" srcId="{CB8D2237-9A7E-4761-95E5-D7ED7F052756}" destId="{0A56E756-F939-496F-ACA2-BEF061DFCE39}" srcOrd="0" destOrd="0" presId="urn:microsoft.com/office/officeart/2005/8/layout/process1"/>
    <dgm:cxn modelId="{CA4F0347-2B67-4A90-88C5-9339AE7A11F2}" type="presParOf" srcId="{7AB7EDA9-80A9-4A1A-9B66-DA5EDB2CF42C}" destId="{0EF09D41-273E-4F52-B9C0-B72DC51C503D}" srcOrd="6" destOrd="0" presId="urn:microsoft.com/office/officeart/2005/8/layout/process1"/>
    <dgm:cxn modelId="{998BB921-6B7B-43AD-97C5-996C125032C3}" type="presParOf" srcId="{7AB7EDA9-80A9-4A1A-9B66-DA5EDB2CF42C}" destId="{7024FFEF-BF21-4E9B-AF06-73C34391277C}" srcOrd="7" destOrd="0" presId="urn:microsoft.com/office/officeart/2005/8/layout/process1"/>
    <dgm:cxn modelId="{49AC4CE9-C19C-4F03-8235-842897A242BA}" type="presParOf" srcId="{7024FFEF-BF21-4E9B-AF06-73C34391277C}" destId="{0FB058E1-EB50-4977-AE2E-FD7C14D6E6C8}" srcOrd="0" destOrd="0" presId="urn:microsoft.com/office/officeart/2005/8/layout/process1"/>
    <dgm:cxn modelId="{881B2929-1D50-48CF-8105-C58B70F6D5F0}" type="presParOf" srcId="{7AB7EDA9-80A9-4A1A-9B66-DA5EDB2CF42C}" destId="{AC3BD835-1D82-45AF-BD76-C9B4A07D2682}"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39B31-EB87-46CE-9B64-1A582B8D5981}">
      <dsp:nvSpPr>
        <dsp:cNvPr id="0" name=""/>
        <dsp:cNvSpPr/>
      </dsp:nvSpPr>
      <dsp:spPr>
        <a:xfrm>
          <a:off x="1758938" y="942475"/>
          <a:ext cx="2184737" cy="2184737"/>
        </a:xfrm>
        <a:prstGeom prst="ellipse">
          <a:avLst/>
        </a:prstGeom>
        <a:solidFill>
          <a:schemeClr val="lt1">
            <a:alpha val="50000"/>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fr-FR" sz="2000" kern="1200" dirty="0"/>
        </a:p>
        <a:p>
          <a:pPr marL="0" lvl="0" indent="0" algn="ctr" defTabSz="889000">
            <a:lnSpc>
              <a:spcPct val="90000"/>
            </a:lnSpc>
            <a:spcBef>
              <a:spcPct val="0"/>
            </a:spcBef>
            <a:spcAft>
              <a:spcPct val="35000"/>
            </a:spcAft>
            <a:buNone/>
          </a:pPr>
          <a:r>
            <a:rPr lang="fr-FR" sz="2000" kern="1200" dirty="0"/>
            <a:t>Paralysie Cérébrale</a:t>
          </a:r>
        </a:p>
      </dsp:txBody>
      <dsp:txXfrm>
        <a:off x="2078885" y="1262422"/>
        <a:ext cx="1544843" cy="1544843"/>
      </dsp:txXfrm>
    </dsp:sp>
    <dsp:sp modelId="{2480A0D8-39B3-4D84-B6A9-36A9F388705D}">
      <dsp:nvSpPr>
        <dsp:cNvPr id="0" name=""/>
        <dsp:cNvSpPr/>
      </dsp:nvSpPr>
      <dsp:spPr>
        <a:xfrm>
          <a:off x="2366953" y="0"/>
          <a:ext cx="1092368" cy="1092368"/>
        </a:xfrm>
        <a:prstGeom prst="ellipse">
          <a:avLst/>
        </a:prstGeom>
        <a:solidFill>
          <a:schemeClr val="lt1">
            <a:alpha val="50000"/>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fr-FR" sz="800" kern="1200" dirty="0"/>
            <a:t>Prématurité</a:t>
          </a:r>
        </a:p>
        <a:p>
          <a:pPr marL="0" lvl="0" indent="0" algn="ctr" defTabSz="355600">
            <a:lnSpc>
              <a:spcPct val="90000"/>
            </a:lnSpc>
            <a:spcBef>
              <a:spcPct val="0"/>
            </a:spcBef>
            <a:spcAft>
              <a:spcPct val="35000"/>
            </a:spcAft>
            <a:buNone/>
          </a:pPr>
          <a:r>
            <a:rPr lang="fr-FR" sz="800" kern="1200" dirty="0"/>
            <a:t>Problématiques d’accouchement</a:t>
          </a:r>
        </a:p>
        <a:p>
          <a:pPr marL="0" lvl="0" indent="0" algn="ctr" defTabSz="355600">
            <a:lnSpc>
              <a:spcPct val="90000"/>
            </a:lnSpc>
            <a:spcBef>
              <a:spcPct val="0"/>
            </a:spcBef>
            <a:spcAft>
              <a:spcPct val="35000"/>
            </a:spcAft>
            <a:buNone/>
          </a:pPr>
          <a:r>
            <a:rPr lang="fr-FR" sz="800" kern="1200" dirty="0"/>
            <a:t>AVC</a:t>
          </a:r>
        </a:p>
      </dsp:txBody>
      <dsp:txXfrm>
        <a:off x="2526927" y="159974"/>
        <a:ext cx="772420" cy="772420"/>
      </dsp:txXfrm>
    </dsp:sp>
    <dsp:sp modelId="{9D0F1F6D-2A7E-4FA0-A85C-A4EA1D81F202}">
      <dsp:nvSpPr>
        <dsp:cNvPr id="0" name=""/>
        <dsp:cNvSpPr/>
      </dsp:nvSpPr>
      <dsp:spPr>
        <a:xfrm>
          <a:off x="3656817" y="1049468"/>
          <a:ext cx="1092368" cy="1092368"/>
        </a:xfrm>
        <a:prstGeom prst="ellipse">
          <a:avLst/>
        </a:prstGeom>
        <a:solidFill>
          <a:schemeClr val="lt1">
            <a:alpha val="5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fr-FR" sz="800" kern="1200" dirty="0"/>
            <a:t>Anomalie structurelle du cerveau</a:t>
          </a:r>
        </a:p>
      </dsp:txBody>
      <dsp:txXfrm>
        <a:off x="3816791" y="1209442"/>
        <a:ext cx="772420" cy="772420"/>
      </dsp:txXfrm>
    </dsp:sp>
    <dsp:sp modelId="{F8828B04-853B-4A76-8B64-DB501D2B74F0}">
      <dsp:nvSpPr>
        <dsp:cNvPr id="0" name=""/>
        <dsp:cNvSpPr/>
      </dsp:nvSpPr>
      <dsp:spPr>
        <a:xfrm>
          <a:off x="3149996" y="2705885"/>
          <a:ext cx="1092368" cy="1092368"/>
        </a:xfrm>
        <a:prstGeom prst="ellipse">
          <a:avLst/>
        </a:prstGeom>
        <a:solidFill>
          <a:schemeClr val="lt1">
            <a:alpha val="50000"/>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fr-FR" sz="800" kern="1200" dirty="0"/>
            <a:t>Affecte la motricité</a:t>
          </a:r>
        </a:p>
      </dsp:txBody>
      <dsp:txXfrm>
        <a:off x="3309970" y="2865859"/>
        <a:ext cx="772420" cy="772420"/>
      </dsp:txXfrm>
    </dsp:sp>
    <dsp:sp modelId="{D0DAFE98-869C-4419-BCB1-5BC08C09B65F}">
      <dsp:nvSpPr>
        <dsp:cNvPr id="0" name=""/>
        <dsp:cNvSpPr/>
      </dsp:nvSpPr>
      <dsp:spPr>
        <a:xfrm>
          <a:off x="1448183" y="2669696"/>
          <a:ext cx="1092368" cy="1092368"/>
        </a:xfrm>
        <a:prstGeom prst="ellipse">
          <a:avLst/>
        </a:prstGeom>
        <a:solidFill>
          <a:schemeClr val="lt1">
            <a:alpha val="50000"/>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fr-FR" sz="800" kern="1200" dirty="0">
              <a:latin typeface="+mn-lt"/>
              <a:cs typeface="Arial" panose="020B0604020202020204" pitchFamily="34" charset="0"/>
            </a:rPr>
            <a:t>1 enfant toutes les 6h en FRANCE</a:t>
          </a:r>
          <a:endParaRPr lang="fr-FR" sz="800" kern="1200" dirty="0">
            <a:latin typeface="+mn-lt"/>
          </a:endParaRPr>
        </a:p>
      </dsp:txBody>
      <dsp:txXfrm>
        <a:off x="1608157" y="2829670"/>
        <a:ext cx="772420" cy="772420"/>
      </dsp:txXfrm>
    </dsp:sp>
    <dsp:sp modelId="{78C704D9-20F9-44EF-80C4-690E65A16FCE}">
      <dsp:nvSpPr>
        <dsp:cNvPr id="0" name=""/>
        <dsp:cNvSpPr/>
      </dsp:nvSpPr>
      <dsp:spPr>
        <a:xfrm>
          <a:off x="858124" y="1102191"/>
          <a:ext cx="1092368" cy="1092368"/>
        </a:xfrm>
        <a:prstGeom prst="ellipse">
          <a:avLst/>
        </a:prstGeom>
        <a:solidFill>
          <a:schemeClr val="lt1">
            <a:alpha val="50000"/>
            <a:hueOff val="0"/>
            <a:satOff val="0"/>
            <a:lumOff val="0"/>
            <a:alphaOff val="0"/>
          </a:schemeClr>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endParaRPr lang="fr-FR" sz="800" kern="1200" dirty="0"/>
        </a:p>
        <a:p>
          <a:pPr marL="0" lvl="0" indent="0" algn="ctr" defTabSz="355600">
            <a:lnSpc>
              <a:spcPct val="90000"/>
            </a:lnSpc>
            <a:spcBef>
              <a:spcPct val="0"/>
            </a:spcBef>
            <a:spcAft>
              <a:spcPct val="35000"/>
            </a:spcAft>
            <a:buNone/>
          </a:pPr>
          <a:r>
            <a:rPr lang="fr-FR" sz="800" kern="1200" baseline="30000" dirty="0"/>
            <a:t>1</a:t>
          </a:r>
          <a:r>
            <a:rPr lang="fr-FR" sz="800" kern="1200" dirty="0"/>
            <a:t>Pathologie neurologique</a:t>
          </a:r>
        </a:p>
      </dsp:txBody>
      <dsp:txXfrm>
        <a:off x="1018098" y="1262165"/>
        <a:ext cx="772420" cy="772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93584-0DED-45E2-9480-FCE3F24C45B8}">
      <dsp:nvSpPr>
        <dsp:cNvPr id="0" name=""/>
        <dsp:cNvSpPr/>
      </dsp:nvSpPr>
      <dsp:spPr>
        <a:xfrm>
          <a:off x="2333263" y="778566"/>
          <a:ext cx="152621" cy="668627"/>
        </a:xfrm>
        <a:custGeom>
          <a:avLst/>
          <a:gdLst/>
          <a:ahLst/>
          <a:cxnLst/>
          <a:rect l="0" t="0" r="0" b="0"/>
          <a:pathLst>
            <a:path>
              <a:moveTo>
                <a:pt x="152621" y="0"/>
              </a:moveTo>
              <a:lnTo>
                <a:pt x="152621" y="668627"/>
              </a:lnTo>
              <a:lnTo>
                <a:pt x="0" y="6686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1A1AD4-8A0C-4474-AB92-25C12DF0EAB7}">
      <dsp:nvSpPr>
        <dsp:cNvPr id="0" name=""/>
        <dsp:cNvSpPr/>
      </dsp:nvSpPr>
      <dsp:spPr>
        <a:xfrm>
          <a:off x="2485885" y="778566"/>
          <a:ext cx="1758782" cy="1337255"/>
        </a:xfrm>
        <a:custGeom>
          <a:avLst/>
          <a:gdLst/>
          <a:ahLst/>
          <a:cxnLst/>
          <a:rect l="0" t="0" r="0" b="0"/>
          <a:pathLst>
            <a:path>
              <a:moveTo>
                <a:pt x="0" y="0"/>
              </a:moveTo>
              <a:lnTo>
                <a:pt x="0" y="1184634"/>
              </a:lnTo>
              <a:lnTo>
                <a:pt x="1758782" y="1184634"/>
              </a:lnTo>
              <a:lnTo>
                <a:pt x="1758782" y="133725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371809-FF5A-4BFD-B559-FEB0C03FC9DB}">
      <dsp:nvSpPr>
        <dsp:cNvPr id="0" name=""/>
        <dsp:cNvSpPr/>
      </dsp:nvSpPr>
      <dsp:spPr>
        <a:xfrm>
          <a:off x="2440165" y="778566"/>
          <a:ext cx="91440" cy="1337255"/>
        </a:xfrm>
        <a:custGeom>
          <a:avLst/>
          <a:gdLst/>
          <a:ahLst/>
          <a:cxnLst/>
          <a:rect l="0" t="0" r="0" b="0"/>
          <a:pathLst>
            <a:path>
              <a:moveTo>
                <a:pt x="45720" y="0"/>
              </a:moveTo>
              <a:lnTo>
                <a:pt x="45720" y="133725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912C9-A7B8-46A6-A234-0969B87760E5}">
      <dsp:nvSpPr>
        <dsp:cNvPr id="0" name=""/>
        <dsp:cNvSpPr/>
      </dsp:nvSpPr>
      <dsp:spPr>
        <a:xfrm>
          <a:off x="727103" y="778566"/>
          <a:ext cx="1758782" cy="1337255"/>
        </a:xfrm>
        <a:custGeom>
          <a:avLst/>
          <a:gdLst/>
          <a:ahLst/>
          <a:cxnLst/>
          <a:rect l="0" t="0" r="0" b="0"/>
          <a:pathLst>
            <a:path>
              <a:moveTo>
                <a:pt x="1758782" y="0"/>
              </a:moveTo>
              <a:lnTo>
                <a:pt x="1758782" y="1184634"/>
              </a:lnTo>
              <a:lnTo>
                <a:pt x="0" y="1184634"/>
              </a:lnTo>
              <a:lnTo>
                <a:pt x="0" y="133725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0CBF1E-827C-45DC-A6BB-45DF7284155F}">
      <dsp:nvSpPr>
        <dsp:cNvPr id="0" name=""/>
        <dsp:cNvSpPr/>
      </dsp:nvSpPr>
      <dsp:spPr>
        <a:xfrm>
          <a:off x="1759115" y="51797"/>
          <a:ext cx="1453539" cy="72676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Rééducation pédiatrique</a:t>
          </a:r>
        </a:p>
      </dsp:txBody>
      <dsp:txXfrm>
        <a:off x="1759115" y="51797"/>
        <a:ext cx="1453539" cy="726769"/>
      </dsp:txXfrm>
    </dsp:sp>
    <dsp:sp modelId="{D1829D80-1735-49EE-9794-633627638501}">
      <dsp:nvSpPr>
        <dsp:cNvPr id="0" name=""/>
        <dsp:cNvSpPr/>
      </dsp:nvSpPr>
      <dsp:spPr>
        <a:xfrm>
          <a:off x="333" y="2115822"/>
          <a:ext cx="1453539" cy="72676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CIMT</a:t>
          </a:r>
        </a:p>
      </dsp:txBody>
      <dsp:txXfrm>
        <a:off x="333" y="2115822"/>
        <a:ext cx="1453539" cy="726769"/>
      </dsp:txXfrm>
    </dsp:sp>
    <dsp:sp modelId="{C63A914B-0A66-423A-9031-50A60E283B99}">
      <dsp:nvSpPr>
        <dsp:cNvPr id="0" name=""/>
        <dsp:cNvSpPr/>
      </dsp:nvSpPr>
      <dsp:spPr>
        <a:xfrm>
          <a:off x="1759115" y="2115822"/>
          <a:ext cx="1453539" cy="72676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HABIT</a:t>
          </a:r>
        </a:p>
      </dsp:txBody>
      <dsp:txXfrm>
        <a:off x="1759115" y="2115822"/>
        <a:ext cx="1453539" cy="726769"/>
      </dsp:txXfrm>
    </dsp:sp>
    <dsp:sp modelId="{860C2482-E78D-4A5C-A5D4-20F0FB76F1CD}">
      <dsp:nvSpPr>
        <dsp:cNvPr id="0" name=""/>
        <dsp:cNvSpPr/>
      </dsp:nvSpPr>
      <dsp:spPr>
        <a:xfrm>
          <a:off x="3517898" y="2115822"/>
          <a:ext cx="1453539" cy="726769"/>
        </a:xfrm>
        <a:prstGeom prst="rect">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solidFill>
                <a:schemeClr val="tx1">
                  <a:lumMod val="95000"/>
                  <a:lumOff val="5000"/>
                </a:schemeClr>
              </a:solidFill>
            </a:rPr>
            <a:t>HABIT-ILE</a:t>
          </a:r>
        </a:p>
      </dsp:txBody>
      <dsp:txXfrm>
        <a:off x="3517898" y="2115822"/>
        <a:ext cx="1453539" cy="726769"/>
      </dsp:txXfrm>
    </dsp:sp>
    <dsp:sp modelId="{83C29675-FFD2-408F-8F1D-DE8ABD846EEF}">
      <dsp:nvSpPr>
        <dsp:cNvPr id="0" name=""/>
        <dsp:cNvSpPr/>
      </dsp:nvSpPr>
      <dsp:spPr>
        <a:xfrm>
          <a:off x="879724" y="1083809"/>
          <a:ext cx="1453539" cy="72676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90% des capacités motrices à 5 ans</a:t>
          </a:r>
        </a:p>
      </dsp:txBody>
      <dsp:txXfrm>
        <a:off x="879724" y="1083809"/>
        <a:ext cx="1453539" cy="7267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E998A-4670-43B9-BCD3-CFBE47567F5A}">
      <dsp:nvSpPr>
        <dsp:cNvPr id="0" name=""/>
        <dsp:cNvSpPr/>
      </dsp:nvSpPr>
      <dsp:spPr>
        <a:xfrm>
          <a:off x="1326" y="0"/>
          <a:ext cx="1408407" cy="46166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Labélisation</a:t>
          </a:r>
        </a:p>
      </dsp:txBody>
      <dsp:txXfrm>
        <a:off x="14848" y="13522"/>
        <a:ext cx="1381363" cy="434621"/>
      </dsp:txXfrm>
    </dsp:sp>
    <dsp:sp modelId="{60F5BDF5-238D-4048-8C0B-37EA15264E16}">
      <dsp:nvSpPr>
        <dsp:cNvPr id="0" name=""/>
        <dsp:cNvSpPr/>
      </dsp:nvSpPr>
      <dsp:spPr>
        <a:xfrm>
          <a:off x="1550574" y="143312"/>
          <a:ext cx="298582" cy="175040"/>
        </a:xfrm>
        <a:prstGeom prst="rightArrow">
          <a:avLst>
            <a:gd name="adj1" fmla="val 60000"/>
            <a:gd name="adj2" fmla="val 50000"/>
          </a:avLst>
        </a:prstGeom>
        <a:no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1550574" y="178320"/>
        <a:ext cx="246070" cy="105024"/>
      </dsp:txXfrm>
    </dsp:sp>
    <dsp:sp modelId="{34B4C2CB-AB7B-42CD-91EA-4A912859C161}">
      <dsp:nvSpPr>
        <dsp:cNvPr id="0" name=""/>
        <dsp:cNvSpPr/>
      </dsp:nvSpPr>
      <dsp:spPr>
        <a:xfrm>
          <a:off x="1973096" y="0"/>
          <a:ext cx="1408407" cy="46166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Interpolation </a:t>
          </a:r>
        </a:p>
      </dsp:txBody>
      <dsp:txXfrm>
        <a:off x="1986618" y="13522"/>
        <a:ext cx="1381363" cy="434621"/>
      </dsp:txXfrm>
    </dsp:sp>
    <dsp:sp modelId="{97130A9A-74B2-49BF-95F0-1AD3CEBAEB95}">
      <dsp:nvSpPr>
        <dsp:cNvPr id="0" name=""/>
        <dsp:cNvSpPr/>
      </dsp:nvSpPr>
      <dsp:spPr>
        <a:xfrm>
          <a:off x="3523149" y="143312"/>
          <a:ext cx="300287" cy="175040"/>
        </a:xfrm>
        <a:prstGeom prst="rightArrow">
          <a:avLst>
            <a:gd name="adj1" fmla="val 60000"/>
            <a:gd name="adj2" fmla="val 50000"/>
          </a:avLst>
        </a:prstGeom>
        <a:no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fr-FR" sz="700" kern="1200"/>
        </a:p>
      </dsp:txBody>
      <dsp:txXfrm>
        <a:off x="3523149" y="178320"/>
        <a:ext cx="247775" cy="105024"/>
      </dsp:txXfrm>
    </dsp:sp>
    <dsp:sp modelId="{732D6F82-098C-4A36-AF00-D7DB75E24BA1}">
      <dsp:nvSpPr>
        <dsp:cNvPr id="0" name=""/>
        <dsp:cNvSpPr/>
      </dsp:nvSpPr>
      <dsp:spPr>
        <a:xfrm>
          <a:off x="3948083" y="0"/>
          <a:ext cx="1408407" cy="46166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Reconstruction</a:t>
          </a:r>
        </a:p>
      </dsp:txBody>
      <dsp:txXfrm>
        <a:off x="3961605" y="13522"/>
        <a:ext cx="1381363" cy="434621"/>
      </dsp:txXfrm>
    </dsp:sp>
    <dsp:sp modelId="{CB8D2237-9A7E-4761-95E5-D7ED7F052756}">
      <dsp:nvSpPr>
        <dsp:cNvPr id="0" name=""/>
        <dsp:cNvSpPr/>
      </dsp:nvSpPr>
      <dsp:spPr>
        <a:xfrm>
          <a:off x="5497331" y="143312"/>
          <a:ext cx="298582" cy="175040"/>
        </a:xfrm>
        <a:prstGeom prst="rightArrow">
          <a:avLst>
            <a:gd name="adj1" fmla="val 60000"/>
            <a:gd name="adj2" fmla="val 50000"/>
          </a:avLst>
        </a:prstGeom>
        <a:no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5497331" y="178320"/>
        <a:ext cx="246070" cy="105024"/>
      </dsp:txXfrm>
    </dsp:sp>
    <dsp:sp modelId="{0EF09D41-273E-4F52-B9C0-B72DC51C503D}">
      <dsp:nvSpPr>
        <dsp:cNvPr id="0" name=""/>
        <dsp:cNvSpPr/>
      </dsp:nvSpPr>
      <dsp:spPr>
        <a:xfrm>
          <a:off x="5919854" y="0"/>
          <a:ext cx="1408407" cy="46166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Filtrage</a:t>
          </a:r>
        </a:p>
      </dsp:txBody>
      <dsp:txXfrm>
        <a:off x="5933376" y="13522"/>
        <a:ext cx="1381363" cy="434621"/>
      </dsp:txXfrm>
    </dsp:sp>
    <dsp:sp modelId="{7024FFEF-BF21-4E9B-AF06-73C34391277C}">
      <dsp:nvSpPr>
        <dsp:cNvPr id="0" name=""/>
        <dsp:cNvSpPr/>
      </dsp:nvSpPr>
      <dsp:spPr>
        <a:xfrm>
          <a:off x="7469102" y="140390"/>
          <a:ext cx="298582" cy="180884"/>
        </a:xfrm>
        <a:prstGeom prst="rightArrow">
          <a:avLst>
            <a:gd name="adj1" fmla="val 60000"/>
            <a:gd name="adj2" fmla="val 50000"/>
          </a:avLst>
        </a:prstGeom>
        <a:no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fr-FR" sz="700" kern="1200"/>
        </a:p>
      </dsp:txBody>
      <dsp:txXfrm>
        <a:off x="7469102" y="176567"/>
        <a:ext cx="244317" cy="108530"/>
      </dsp:txXfrm>
    </dsp:sp>
    <dsp:sp modelId="{AC3BD835-1D82-45AF-BD76-C9B4A07D2682}">
      <dsp:nvSpPr>
        <dsp:cNvPr id="0" name=""/>
        <dsp:cNvSpPr/>
      </dsp:nvSpPr>
      <dsp:spPr>
        <a:xfrm>
          <a:off x="7891624" y="0"/>
          <a:ext cx="1408407" cy="46166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Début/fin de mouvement</a:t>
          </a:r>
        </a:p>
      </dsp:txBody>
      <dsp:txXfrm>
        <a:off x="7905146" y="13522"/>
        <a:ext cx="1381363" cy="43462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7T10:25:57.236"/>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98 275,'0'-1,"1"0,-1 0,1-1,0 1,-1 0,1 0,0 0,-1 0,1 0,0 0,0 0,0 0,0 0,0 0,0 1,0-1,0 0,1 1,-1-1,1 0,30-12,-29 11,222-101,-224 103,0 0,0 0,-1 0,1-1,0 1,0 0,-1-1,1 1,0 0,-1-1,1 1,0-1,-1 1,1-1,-1 1,1-1,-1 1,1-1,-1 0,1 1,-1-1,0 0,1 1,-1-1,0 0,1 0,-1 1,0-1,0 0,0-1,-1 1,0 1,0-1,0 0,0 0,0 1,-1-1,1 1,0-1,0 1,-1-1,1 1,0 0,-1 0,-2-1,-53-1,43 4,1 1,0 0,1 1,-1 1,1 0,-1 0,1 1,1 1,-20 13,10-7,-32 16,44-24,1 0,0 0,1 0,-1 1,1 1,-11 11,-11 10,29-28,0 0,0 0,-1 0,1 0,0 0,0 1,0-1,-1 0,1 0,0 0,0 1,0-1,0 0,0 0,0 0,0 1,0-1,-1 0,1 0,0 1,0-1,0 0,0 0,0 0,0 1,0-1,0 0,0 0,0 1,1-1,-1 0,0 0,0 1,0-1,0 0,0 0,0 0,0 1,1-1,11 8,21 4,-27-10,31 8,-1-1,2-2,-1-1,1-3,70-1,-103-2,0 0,0 0,0 0,0 1,0 0,-1 0,1 0,8 3,-12-3,1 0,-1 0,0 0,1 0,-1 0,0 0,0 0,0 1,0-1,0 0,0 1,0-1,0 1,-1-1,1 0,0 1,-1 0,0-1,1 1,-1-1,0 1,1 0,-1-1,0 1,0-1,-1 1,1 0,0-1,0 1,-1 1,-1 3,0-1,0 0,0 0,0 0,-1 0,0 0,0-1,0 1,-1-1,-6 7,-46 38,51-45,-31 26,-59 62,85-81,-23 26,32-36,-1 0,1 0,-1 1,1-1,-1 0,0 0,1 0,-1-1,0 1,1 0,-1-1,0 1,0-1,0 1,0-1,1 0,-1 0,0 0,0 0,-4-1,6 1,-1 0,1 0,-1-1,1 1,-1 0,1 0,-1-1,1 1,0 0,-1-1,1 1,-1-1,1 1,0-1,-1 1,1 0,0-1,0 1,-1-1,1 0,0 1,0-1,0 1,0-1,0 1,-1-1,1 1,0-1,0 1,0-1,1 0,-1 1,0-1,0 1,0-1,0 1,0-1,1 1,-1-1,1 0,13-25,-8 18,0-5,-1-1,0 1,-1-1,0 0,-1 0,0 0,-2-1,1-27,0 8,-1 28,-1-1,1 1,0 0,0 0,1 0,-1 0,2 0,-1 1,0-1,1 0,0 1,1 0,-1 0,1 0,0 0,0 0,0 1,1 0,-1 0,1 0,0 0,1 1,-1 0,0 0,1 0,0 1,0 0,-1 0,1 0,0 1,1-1,6 1,47 2,-41 0,0-1,21-2,-34 1,1 0,-1 0,0-1,0 0,0 0,0 0,0-1,0 0,-1 0,7-5,-6 4,-1 0,0 0,-1 0,1-1,-1 1,0-1,0 0,0 0,5-11,-10 19,-4 17,-14 33,17-47,-1-1,1 0,-1-1,0 1,-1 0,1-1,-1 0,1 1,-1-2,-1 1,-7 6,0-3,0 0,1 1,0 0,0 1,1 1,0-1,-16 21,15-15,-1-1,0 0,-19 15,30-28,0 0,0-1,0 1,0 0,0 0,0 0,0 0,0-1,1 1,-1 0,0 0,1 0,-1 1,0-1,1 0,-1 0,1 0,0 0,-1 0,1 1,0-1,0 0,0 0,0 1,0 1,1-2,0 1,0-1,-1 1,1-1,1 0,-1 0,0 1,0-1,0 0,1 0,-1 0,0 0,1-1,-1 1,1 0,1 0,7 3,-1-1,1 0,0-1,18 3,-17-4,12 2,0-1,1-1,0-1,-1-1,0-2,24-4,-44 6,0 0,-1 0,1 0,-1-1,1 1,-1-1,0 1,1-1,-1 0,0 0,0 0,0 0,0 0,-1-1,1 1,-1-1,1 1,-1-1,0 1,0-1,0 0,0 1,0-1,0-6,1-5,-2 0,1 0,-5-29,2-1,4 11,14-57,-13 74,-1 9,0 0,1 0,0 0,1 0,0 1,0-1,0 1,6-7,19-33,-25 39,-2 1,1-1,-1 0,0-1,-1 1,1 0,-1 0,-1-1,1-8,-2 14,1-1,0 1,-1-1,1 1,-1 0,0-1,0 1,0 0,0-1,0 1,-1 0,1 0,0 0,-1 0,0 0,1 1,-1-1,0 0,0 1,0-1,0 1,0 0,0 0,-1 0,1 0,0 0,-1 0,1 0,0 1,-4-1,-52-10,1 4,-104-2,107 9,-56 2,98 0,1 1,-1 1,1 0,0 1,0 0,1 0,-1 1,1 0,1 1,-1 1,-14 13,20-15,0 0,1 0,0 1,0-1,0 1,1-1,0 1,-2 12,-8 24,2-18,2 1,2 0,0 0,1 0,2 1,0-1,2 1,1 0,6 40,-5-58,0 0,1 0,0 0,1-1,0 1,0 0,6 10,-6-15,-1 0,1 0,0 0,0 0,1 0,-1-1,1 1,0-1,0 0,0 0,0-1,0 1,1-1,7 4,11 1,1-1,0-1,47 4,75-7,-109-2,-29 0,0 0,-1 0,1-1,-1 0,1 0,-1-1,1 0,-1 0,0-1,0 0,0 0,0 0,-1-1,1 0,8-8,4-6,-14 14,-1 0,0 0,0 0,-1 0,1 0,-1-1,0 0,0 1,0-1,3-8,-1-6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7T10:26:02.048"/>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336 288,'-51'1,"-60"-3,108 2,-1-1,1 1,0-1,-1 0,1 0,0 0,0 0,0-1,0 1,0-1,0 0,0 0,0 0,1 0,-1-1,-3-3,3 2,-1-1,1-1,0 1,0 0,1-1,0 1,0-1,-3-10,2-1,1-1,0 1,2 0,-1-1,5-26,-4 41,1 0,-1 1,1-1,0 0,0 0,0 1,0-1,0 0,1 1,-1-1,1 1,0 0,0-1,0 1,0 0,0 0,0 0,1 0,-1 1,0-1,1 1,-1-1,1 1,0 0,0 0,-1 0,1 0,0 1,4-1,10-1,-1 0,0 2,1 0,19 3,-6-1,9-2,-22 0,1 0,22 4,-35-4,0 1,-1 0,1 1,-1-1,1 1,-1 0,1 0,-1 1,0-1,0 1,0 0,0 0,3 3,9 11,-11-13,0 0,-1 1,1 0,-1 0,0 0,-1 0,1 1,-1-1,0 1,0 0,-1 0,1 0,-1 0,1 10,-2 2,0 0,-2 1,0-1,-1 0,-1 0,-1 0,0 0,-1-1,-1 0,-16 31,19-43,0 0,0 0,0-1,-1 0,1 1,-1-1,0-1,-1 1,1 0,-1-1,1 0,-1 0,0-1,0 1,0-1,-1 0,1 0,0-1,-1 0,-7 1,-13 2,-1-2,1-1,-28-2,31 1,-34 0,-49-3,103 3,0-1,0 1,1-1,-1 0,0 0,1 0,-1 0,1 0,-1 0,1-1,0 1,-1-1,1 0,0 0,0 0,0 0,1 0,-1 0,0 0,1 0,-1-1,1 1,0-1,0 1,0-1,0 0,0 1,0-1,1 0,-1-3,-1-11,1 1,1-1,0 1,3-19,-1 6,1-137,-3 163,1 0,-1-1,1 1,0 0,0 0,0 0,0 0,0 0,1 0,-1 1,1-1,0 0,0 1,0-1,0 1,0-1,5-2,0 0,1 0,-1 1,1 0,16-5,-5 2,-3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7T10:26:31.070"/>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901 718,'0'3,"-1"1,0-1,0 1,0-1,0 1,-1-1,-1 3,-8 21,3 28,7-37,-1-1,-1 0,-1 0,0 0,-11 25,12-37,0 0,0-1,-1 1,1-1,-1 0,0 0,-1 0,1 0,-1-1,0 0,-6 4,-25 19,30-21,-1 0,1-1,-1 0,0 0,0 0,0-1,-1 0,1-1,-1 1,0-1,0-1,0 0,1 0,-1 0,0-1,0 0,0-1,0 0,-12-2,7 0,0 0,0-1,1 0,0-1,-1 0,2-1,-1 0,1-1,0-1,0 1,-10-11,15 11,0-1,0 0,1 0,1 0,-1 0,1-1,-4-12,3 9,0-1,-13-20,2 8,12 18,0 0,0 1,0 0,-1 0,0 0,0 1,0-1,-1 1,-9-6,8 7,0-1,0 0,0 0,0 0,1-1,-1 0,-5-8,10 11,1 0,-1-1,0 1,1-1,0 1,0-1,0 1,0-1,0 0,1 1,-1-1,1 0,0 0,1 1,-1-1,0 0,1 1,0-1,1-4,1 0,0 0,0 0,1-1,0 2,0-1,1 0,0 1,8-9,7-5,28-23,-28 26,30-33,-41 38,0-1,-1-1,10-21,0-1,-14 29,1 1,0-1,0 1,0 1,1-1,0 1,0 0,9-6,-11 8,-1 1,1-1,0 1,-1-1,0 0,0-1,0 1,0 0,-1-1,0 1,0-1,3-8,-2-1,-1 0,0-1,0-15,0 4,-2 23,1 0,-1 0,1 0,0 0,0 0,0 0,0 0,1 0,-1 0,1 1,0-1,0 1,0-1,0 1,0 0,0-1,0 1,1 0,-1 1,5-3,1-3,-8 7,1 0,-1 0,1-1,-1 1,1-1,-1 1,1-1,-1 1,1-1,-1 1,0-1,1 1,-1-1,0 1,1-1,-1 1,0-1,0 0,1 1,-1-1,0 0,0 0,0 1,-1 0,1 0,-1 0,1-1,-1 1,1 0,-1 1,1-1,0 0,-1 0,1 0,-1 0,1 0,-1 0,1 0,0 1,-1-1,1 0,0 0,-1 1,1-1,0 0,-1 1,1-1,0 0,-1 1,1-1,0 0,0 1,-1-1,1 1,-14 14,-1-1,-31 23,38-31,1 1,0 0,1 0,0 0,0 1,1-1,-1 1,2 1,-1-1,1 1,-5 18,-4 2,-3 5,11-24,0 1,0-1,1 1,0 0,1 0,0 1,-1 15,1 29,7 106,-3-154,0 1,1-1,0 0,0 0,1 0,0 0,0 0,1 0,6 10,-7-14,0-1,0 1,0-1,0 1,1-1,-1 0,1-1,0 1,0 0,0-1,0 0,0 0,0 0,1-1,-1 1,1-1,-1 0,7 0,-3 1,0-1,0-1,0 1,0-2,0 1,0-1,0 0,0 0,0-1,0-1,0 1,-1-1,1 0,-1-1,0 0,0 0,0 0,7-7,-6 5,-1 1,1 0,1 0,-1 1,0-1,1 2,0-1,0 2,10-3,-15 3,0 1,0-1,0 0,0 0,0 0,-1-1,1 1,0-1,-1 0,0 0,0 0,0-1,4-4,-3 3,0 0,1 0,-1 1,1-1,8-4,20-16,-28 20,1 0,0 0,0 1,0 0,13-6,-17 9,1-1,-1 1,1 0,0 0,0 1,0-1,-1 0,1 1,0 0,0-1,0 1,0 0,0 1,0-1,-1 0,1 1,4 1,-5 0,0-1,0 1,0 0,-1 0,1 0,-1 0,1 0,-1 0,0 0,1 0,-1 0,0 1,-1-1,1 1,0-1,-1 0,1 1,-1-1,0 1,0-1,0 3,2 44,-1 0,-8 49,7-94,0-1,-1 1,0-1,0 1,0-1,0 0,-1 1,1-1,-1 0,0 0,0 0,0 0,0-1,-4 4,-1 1,0-1,-1-1,-14 9,13-9,1 0,0 1,0 0,-8 7,10-8,0 1,0-2,0 1,-1-1,0 0,1 0,-1-1,-1 0,1 0,0-1,-1 0,1 0,-16 1,-1-2,0 0,0-2,-30-4,48 4,0 0,0-1,1 0,-1-1,0 1,1-1,-1 0,-6-5,6 4,0 0,0 0,0 1,-1 0,1 1,-13-4,-7 1,0-1,1-1,-41-17,56 20,1-1,0 0,0-1,0 0,1 0,0-1,0 0,1 0,-1-1,2 0,-1 0,-5-11,-1 0,-1-1,-1 2,-1 0,0 1,-1 0,-35-25,45 37,2-1,-1 0,0 0,1 0,0 0,1-1,-8-14,-21-57,21 46,2 8,1 0,1-1,2 0,0 0,2 0,-3-52,7 75,0-1,1 0,-1 1,1-1,0 0,0 1,0-1,0 1,0 0,0-1,0 1,1 0,0 0,-1-1,1 1,0 0,0 1,0-1,0 0,0 1,0-1,1 1,-1-1,0 1,1 0,-1 0,1 0,-1 1,1-1,0 0,4 1,10-2,0 0,0 2,1 0,16 3,-5-1,-3-1,1 0,-1-2,0-2,46-9,-36 5,-27 6,-1-1,1 1,-1-2,1 1,-1-1,0 0,0-1,14-9,0 2,-19 10,0 0,0 0,0 0,-1-1,1 1,0-1,-1 0,1 1,-1-1,0 0,0-1,0 1,3-3,-5 4,0 0,0 1,-1-1,1 0,0 1,0-1,0 0,-1 1,1-1,0 1,-1-1,1 0,-1 1,1-1,0 1,-1-1,1 1,-1-1,0 1,1 0,-1-1,1 1,-1 0,1-1,-1 1,0 0,1 0,-1-1,0 1,1 0,-1 0,0 0,0 0,1 0,-1 0,0 0,0 0,-33-3,33 3,-26-2,12 0,-1 1,1 1,-1 0,0 1,1 1,-31 6,40-4,-1-1,1 1,0 0,0 0,0 1,1 0,-1 0,1 0,0 0,1 1,-7 10,-2 5,2 0,-10 25,5-12,-20 31,31-55,1 1,0-1,0 0,1 1,1 0,0 0,0 0,1 0,0 17,1-4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7T10:26:47.113"/>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933 0,'-1'0,"0"1,0-1,0 0,1 0,-1 1,0-1,0 0,1 1,-1-1,0 1,1-1,-1 1,0-1,1 1,-1 0,1-1,-1 1,1 0,-1-1,1 1,-1 0,0 1,-8 22,4-11,1-3,0-1,-1 0,0 0,0 0,-1 0,0-1,-1 0,0 0,-13 11,-48 51,59-63,0 0,-1 1,2 0,-1 0,1 1,-9 11,9-10,-1 0,0-1,-1 0,0-1,0 0,-1-1,0 0,-16 8,-3 2,21-12,0-1,-1 0,1 0,-1-1,0 0,0-1,0 0,-19 1,-10-2,-39-4,16 1,39 2,6 0,0 0,0-1,-26-5,39 5,0 0,-1 0,1-1,0 1,0-1,1 0,-1 0,0-1,1 1,-1-1,1 1,0-1,0 0,0 0,0-1,0 1,1 0,-1-1,-1-4,-11-20,-27-38,41 65,-4-7,1-1,0 1,1-1,0 0,0 0,0 0,2 0,-1-1,1 1,0 0,1-11,0-3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7T10:26:49.033"/>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1 952,'0'-924,"0"897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B165BC-EA67-4CA8-A9A5-E764D5539BC9}" type="datetimeFigureOut">
              <a:rPr lang="fr-FR" smtClean="0"/>
              <a:t>26/08/2022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B0118-C302-4D42-BB78-2EFF4BB11CCA}" type="slidenum">
              <a:rPr lang="fr-FR" smtClean="0"/>
              <a:t>‹N°›</a:t>
            </a:fld>
            <a:endParaRPr lang="fr-FR"/>
          </a:p>
        </p:txBody>
      </p:sp>
    </p:spTree>
    <p:extLst>
      <p:ext uri="{BB962C8B-B14F-4D97-AF65-F5344CB8AC3E}">
        <p14:creationId xmlns:p14="http://schemas.microsoft.com/office/powerpoint/2010/main" val="180308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54A73-1ABB-3F24-5348-DEBE49C7FE5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EF0269D-DD2C-BB63-FB7F-D2519FF1B6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B59D982-4818-A4A0-3E12-69FA1BE9F47D}"/>
              </a:ext>
            </a:extLst>
          </p:cNvPr>
          <p:cNvSpPr>
            <a:spLocks noGrp="1"/>
          </p:cNvSpPr>
          <p:nvPr>
            <p:ph type="dt" sz="half" idx="10"/>
          </p:nvPr>
        </p:nvSpPr>
        <p:spPr/>
        <p:txBody>
          <a:bodyPr/>
          <a:lstStyle/>
          <a:p>
            <a:fld id="{4849828D-6374-44B1-9284-8D9BE61583D6}" type="datetime1">
              <a:rPr lang="fr-FR" smtClean="0"/>
              <a:t>26/08/2022</a:t>
            </a:fld>
            <a:endParaRPr lang="fr-FR"/>
          </a:p>
        </p:txBody>
      </p:sp>
      <p:sp>
        <p:nvSpPr>
          <p:cNvPr id="5" name="Espace réservé du pied de page 4">
            <a:extLst>
              <a:ext uri="{FF2B5EF4-FFF2-40B4-BE49-F238E27FC236}">
                <a16:creationId xmlns:a16="http://schemas.microsoft.com/office/drawing/2014/main" id="{41EE9CB0-648C-FA3C-BF93-642A03AB9C8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7C091BB-B965-7368-EC5C-C57161686E4D}"/>
              </a:ext>
            </a:extLst>
          </p:cNvPr>
          <p:cNvSpPr>
            <a:spLocks noGrp="1"/>
          </p:cNvSpPr>
          <p:nvPr>
            <p:ph type="sldNum" sz="quarter" idx="12"/>
          </p:nvPr>
        </p:nvSpPr>
        <p:spPr/>
        <p:txBody>
          <a:bodyPr/>
          <a:lstStyle/>
          <a:p>
            <a:fld id="{BB5425F6-890F-4562-9E2B-CAC5895D476F}" type="slidenum">
              <a:rPr lang="fr-FR" smtClean="0"/>
              <a:t>‹N°›</a:t>
            </a:fld>
            <a:endParaRPr lang="fr-FR"/>
          </a:p>
        </p:txBody>
      </p:sp>
    </p:spTree>
    <p:extLst>
      <p:ext uri="{BB962C8B-B14F-4D97-AF65-F5344CB8AC3E}">
        <p14:creationId xmlns:p14="http://schemas.microsoft.com/office/powerpoint/2010/main" val="405022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58304D-FFC1-C367-09CC-7440302A607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5453E5C-9817-1076-C14C-B057B5C82F4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3238BF5-F196-F4E5-A434-EE03FE01997E}"/>
              </a:ext>
            </a:extLst>
          </p:cNvPr>
          <p:cNvSpPr>
            <a:spLocks noGrp="1"/>
          </p:cNvSpPr>
          <p:nvPr>
            <p:ph type="dt" sz="half" idx="10"/>
          </p:nvPr>
        </p:nvSpPr>
        <p:spPr/>
        <p:txBody>
          <a:bodyPr/>
          <a:lstStyle/>
          <a:p>
            <a:fld id="{D48B9378-AB29-4DB7-AF30-AAFBDB14FBB5}" type="datetime1">
              <a:rPr lang="fr-FR" smtClean="0"/>
              <a:t>26/08/2022</a:t>
            </a:fld>
            <a:endParaRPr lang="fr-FR"/>
          </a:p>
        </p:txBody>
      </p:sp>
      <p:sp>
        <p:nvSpPr>
          <p:cNvPr id="5" name="Espace réservé du pied de page 4">
            <a:extLst>
              <a:ext uri="{FF2B5EF4-FFF2-40B4-BE49-F238E27FC236}">
                <a16:creationId xmlns:a16="http://schemas.microsoft.com/office/drawing/2014/main" id="{E3430A8B-7482-F476-0538-E97A0581E25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5AF7504-C2C1-23E3-E494-36E3B7EA2B4F}"/>
              </a:ext>
            </a:extLst>
          </p:cNvPr>
          <p:cNvSpPr>
            <a:spLocks noGrp="1"/>
          </p:cNvSpPr>
          <p:nvPr>
            <p:ph type="sldNum" sz="quarter" idx="12"/>
          </p:nvPr>
        </p:nvSpPr>
        <p:spPr/>
        <p:txBody>
          <a:bodyPr/>
          <a:lstStyle/>
          <a:p>
            <a:fld id="{BB5425F6-890F-4562-9E2B-CAC5895D476F}" type="slidenum">
              <a:rPr lang="fr-FR" smtClean="0"/>
              <a:t>‹N°›</a:t>
            </a:fld>
            <a:endParaRPr lang="fr-FR"/>
          </a:p>
        </p:txBody>
      </p:sp>
    </p:spTree>
    <p:extLst>
      <p:ext uri="{BB962C8B-B14F-4D97-AF65-F5344CB8AC3E}">
        <p14:creationId xmlns:p14="http://schemas.microsoft.com/office/powerpoint/2010/main" val="2559743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E37FCC4-2983-A4DD-33CE-9A6361EE650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152DBBE-1587-C44B-DA62-DB6909A72E4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4DBB92-2AE4-AEE7-5D77-9C3FF86E17ED}"/>
              </a:ext>
            </a:extLst>
          </p:cNvPr>
          <p:cNvSpPr>
            <a:spLocks noGrp="1"/>
          </p:cNvSpPr>
          <p:nvPr>
            <p:ph type="dt" sz="half" idx="10"/>
          </p:nvPr>
        </p:nvSpPr>
        <p:spPr/>
        <p:txBody>
          <a:bodyPr/>
          <a:lstStyle/>
          <a:p>
            <a:fld id="{F58247CC-A99E-49FE-8A47-F81E14DB3654}" type="datetime1">
              <a:rPr lang="fr-FR" smtClean="0"/>
              <a:t>26/08/2022</a:t>
            </a:fld>
            <a:endParaRPr lang="fr-FR"/>
          </a:p>
        </p:txBody>
      </p:sp>
      <p:sp>
        <p:nvSpPr>
          <p:cNvPr id="5" name="Espace réservé du pied de page 4">
            <a:extLst>
              <a:ext uri="{FF2B5EF4-FFF2-40B4-BE49-F238E27FC236}">
                <a16:creationId xmlns:a16="http://schemas.microsoft.com/office/drawing/2014/main" id="{746DDA15-1980-07AF-ED71-889BDBE17A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235233-5FC2-3251-92F5-7839A45CBEE0}"/>
              </a:ext>
            </a:extLst>
          </p:cNvPr>
          <p:cNvSpPr>
            <a:spLocks noGrp="1"/>
          </p:cNvSpPr>
          <p:nvPr>
            <p:ph type="sldNum" sz="quarter" idx="12"/>
          </p:nvPr>
        </p:nvSpPr>
        <p:spPr/>
        <p:txBody>
          <a:bodyPr/>
          <a:lstStyle/>
          <a:p>
            <a:fld id="{BB5425F6-890F-4562-9E2B-CAC5895D476F}" type="slidenum">
              <a:rPr lang="fr-FR" smtClean="0"/>
              <a:t>‹N°›</a:t>
            </a:fld>
            <a:endParaRPr lang="fr-FR"/>
          </a:p>
        </p:txBody>
      </p:sp>
    </p:spTree>
    <p:extLst>
      <p:ext uri="{BB962C8B-B14F-4D97-AF65-F5344CB8AC3E}">
        <p14:creationId xmlns:p14="http://schemas.microsoft.com/office/powerpoint/2010/main" val="2806041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85298-7951-C30E-B71E-1312BB34ACE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90515B6-DAAE-275B-768B-04FC4D5FFE8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003D830-00EB-F886-5474-7FD4E7825890}"/>
              </a:ext>
            </a:extLst>
          </p:cNvPr>
          <p:cNvSpPr>
            <a:spLocks noGrp="1"/>
          </p:cNvSpPr>
          <p:nvPr>
            <p:ph type="dt" sz="half" idx="10"/>
          </p:nvPr>
        </p:nvSpPr>
        <p:spPr/>
        <p:txBody>
          <a:bodyPr/>
          <a:lstStyle/>
          <a:p>
            <a:fld id="{1EA546FB-068C-44F7-A738-DA81E0A0370B}" type="datetime1">
              <a:rPr lang="fr-FR" smtClean="0"/>
              <a:t>26/08/2022</a:t>
            </a:fld>
            <a:endParaRPr lang="fr-FR"/>
          </a:p>
        </p:txBody>
      </p:sp>
      <p:sp>
        <p:nvSpPr>
          <p:cNvPr id="5" name="Espace réservé du pied de page 4">
            <a:extLst>
              <a:ext uri="{FF2B5EF4-FFF2-40B4-BE49-F238E27FC236}">
                <a16:creationId xmlns:a16="http://schemas.microsoft.com/office/drawing/2014/main" id="{CEB056AF-7C3F-60CE-0268-64D0DDE64ED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57A0322-7FB0-4446-4D36-7C93A609BDC0}"/>
              </a:ext>
            </a:extLst>
          </p:cNvPr>
          <p:cNvSpPr>
            <a:spLocks noGrp="1"/>
          </p:cNvSpPr>
          <p:nvPr>
            <p:ph type="sldNum" sz="quarter" idx="12"/>
          </p:nvPr>
        </p:nvSpPr>
        <p:spPr/>
        <p:txBody>
          <a:bodyPr/>
          <a:lstStyle/>
          <a:p>
            <a:fld id="{BB5425F6-890F-4562-9E2B-CAC5895D476F}" type="slidenum">
              <a:rPr lang="fr-FR" smtClean="0"/>
              <a:t>‹N°›</a:t>
            </a:fld>
            <a:endParaRPr lang="fr-FR"/>
          </a:p>
        </p:txBody>
      </p:sp>
    </p:spTree>
    <p:extLst>
      <p:ext uri="{BB962C8B-B14F-4D97-AF65-F5344CB8AC3E}">
        <p14:creationId xmlns:p14="http://schemas.microsoft.com/office/powerpoint/2010/main" val="2262430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4EF6A3-192E-B233-C7A8-41DBBC0E372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1D67F90-6965-EB41-F8C0-181FAEF4C3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8CF6E40-9FF4-D521-DA05-D1246F26CBA3}"/>
              </a:ext>
            </a:extLst>
          </p:cNvPr>
          <p:cNvSpPr>
            <a:spLocks noGrp="1"/>
          </p:cNvSpPr>
          <p:nvPr>
            <p:ph type="dt" sz="half" idx="10"/>
          </p:nvPr>
        </p:nvSpPr>
        <p:spPr/>
        <p:txBody>
          <a:bodyPr/>
          <a:lstStyle/>
          <a:p>
            <a:fld id="{D68F3591-34FC-4D94-9854-9DEE716FA039}" type="datetime1">
              <a:rPr lang="fr-FR" smtClean="0"/>
              <a:t>26/08/2022</a:t>
            </a:fld>
            <a:endParaRPr lang="fr-FR"/>
          </a:p>
        </p:txBody>
      </p:sp>
      <p:sp>
        <p:nvSpPr>
          <p:cNvPr id="5" name="Espace réservé du pied de page 4">
            <a:extLst>
              <a:ext uri="{FF2B5EF4-FFF2-40B4-BE49-F238E27FC236}">
                <a16:creationId xmlns:a16="http://schemas.microsoft.com/office/drawing/2014/main" id="{FCCCF2A9-E8A3-1D98-FEA5-1FF72641B8C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3A26ACC-2D72-570A-E82E-CFB0F6D42B0D}"/>
              </a:ext>
            </a:extLst>
          </p:cNvPr>
          <p:cNvSpPr>
            <a:spLocks noGrp="1"/>
          </p:cNvSpPr>
          <p:nvPr>
            <p:ph type="sldNum" sz="quarter" idx="12"/>
          </p:nvPr>
        </p:nvSpPr>
        <p:spPr/>
        <p:txBody>
          <a:bodyPr/>
          <a:lstStyle/>
          <a:p>
            <a:fld id="{BB5425F6-890F-4562-9E2B-CAC5895D476F}" type="slidenum">
              <a:rPr lang="fr-FR" smtClean="0"/>
              <a:t>‹N°›</a:t>
            </a:fld>
            <a:endParaRPr lang="fr-FR"/>
          </a:p>
        </p:txBody>
      </p:sp>
    </p:spTree>
    <p:extLst>
      <p:ext uri="{BB962C8B-B14F-4D97-AF65-F5344CB8AC3E}">
        <p14:creationId xmlns:p14="http://schemas.microsoft.com/office/powerpoint/2010/main" val="3224678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32D67F-03F1-206A-6151-B66081E7EA2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E1DC6CC-D95A-5A29-87F9-35F5EAE591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69A7ABF-FEFD-4889-0787-A5B72F11C21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B818986-AF92-2E3C-701D-7B501C73B23A}"/>
              </a:ext>
            </a:extLst>
          </p:cNvPr>
          <p:cNvSpPr>
            <a:spLocks noGrp="1"/>
          </p:cNvSpPr>
          <p:nvPr>
            <p:ph type="dt" sz="half" idx="10"/>
          </p:nvPr>
        </p:nvSpPr>
        <p:spPr/>
        <p:txBody>
          <a:bodyPr/>
          <a:lstStyle/>
          <a:p>
            <a:fld id="{04B5B062-1C6D-4287-9BE3-EE7D3C785EB7}" type="datetime1">
              <a:rPr lang="fr-FR" smtClean="0"/>
              <a:t>26/08/2022</a:t>
            </a:fld>
            <a:endParaRPr lang="fr-FR"/>
          </a:p>
        </p:txBody>
      </p:sp>
      <p:sp>
        <p:nvSpPr>
          <p:cNvPr id="6" name="Espace réservé du pied de page 5">
            <a:extLst>
              <a:ext uri="{FF2B5EF4-FFF2-40B4-BE49-F238E27FC236}">
                <a16:creationId xmlns:a16="http://schemas.microsoft.com/office/drawing/2014/main" id="{9D0B4754-9CAC-75D8-D7BA-26CAD1579CB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8495120-0AF4-454A-BCFF-19C0BDE69C40}"/>
              </a:ext>
            </a:extLst>
          </p:cNvPr>
          <p:cNvSpPr>
            <a:spLocks noGrp="1"/>
          </p:cNvSpPr>
          <p:nvPr>
            <p:ph type="sldNum" sz="quarter" idx="12"/>
          </p:nvPr>
        </p:nvSpPr>
        <p:spPr/>
        <p:txBody>
          <a:bodyPr/>
          <a:lstStyle/>
          <a:p>
            <a:fld id="{BB5425F6-890F-4562-9E2B-CAC5895D476F}" type="slidenum">
              <a:rPr lang="fr-FR" smtClean="0"/>
              <a:t>‹N°›</a:t>
            </a:fld>
            <a:endParaRPr lang="fr-FR"/>
          </a:p>
        </p:txBody>
      </p:sp>
    </p:spTree>
    <p:extLst>
      <p:ext uri="{BB962C8B-B14F-4D97-AF65-F5344CB8AC3E}">
        <p14:creationId xmlns:p14="http://schemas.microsoft.com/office/powerpoint/2010/main" val="3911957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EBB51B-0428-78B2-D6CA-A5396578B16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4ADC855-50E5-F03F-E012-96A6B2A75C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B268646-954D-840A-EF00-17E594BAF0A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3548743-2863-C2D2-DA4B-42A44BFA1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8066423-821A-495E-D49F-64860843098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AEB59D6-F2A8-0D2E-BD02-BBD91807E909}"/>
              </a:ext>
            </a:extLst>
          </p:cNvPr>
          <p:cNvSpPr>
            <a:spLocks noGrp="1"/>
          </p:cNvSpPr>
          <p:nvPr>
            <p:ph type="dt" sz="half" idx="10"/>
          </p:nvPr>
        </p:nvSpPr>
        <p:spPr/>
        <p:txBody>
          <a:bodyPr/>
          <a:lstStyle/>
          <a:p>
            <a:fld id="{9E726879-23DC-4776-BE3F-1BC628478A1D}" type="datetime1">
              <a:rPr lang="fr-FR" smtClean="0"/>
              <a:t>26/08/2022</a:t>
            </a:fld>
            <a:endParaRPr lang="fr-FR"/>
          </a:p>
        </p:txBody>
      </p:sp>
      <p:sp>
        <p:nvSpPr>
          <p:cNvPr id="8" name="Espace réservé du pied de page 7">
            <a:extLst>
              <a:ext uri="{FF2B5EF4-FFF2-40B4-BE49-F238E27FC236}">
                <a16:creationId xmlns:a16="http://schemas.microsoft.com/office/drawing/2014/main" id="{CD504DBA-C16D-2F23-BAEF-0D001B0FC39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B85E8B0-4FBC-C856-9978-4706D06EFBAE}"/>
              </a:ext>
            </a:extLst>
          </p:cNvPr>
          <p:cNvSpPr>
            <a:spLocks noGrp="1"/>
          </p:cNvSpPr>
          <p:nvPr>
            <p:ph type="sldNum" sz="quarter" idx="12"/>
          </p:nvPr>
        </p:nvSpPr>
        <p:spPr/>
        <p:txBody>
          <a:bodyPr/>
          <a:lstStyle/>
          <a:p>
            <a:fld id="{BB5425F6-890F-4562-9E2B-CAC5895D476F}" type="slidenum">
              <a:rPr lang="fr-FR" smtClean="0"/>
              <a:t>‹N°›</a:t>
            </a:fld>
            <a:endParaRPr lang="fr-FR"/>
          </a:p>
        </p:txBody>
      </p:sp>
    </p:spTree>
    <p:extLst>
      <p:ext uri="{BB962C8B-B14F-4D97-AF65-F5344CB8AC3E}">
        <p14:creationId xmlns:p14="http://schemas.microsoft.com/office/powerpoint/2010/main" val="443503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6CEB2D-280B-B504-2C01-C896FA129A3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81982A0-58F0-85B8-4A75-26DC326390A9}"/>
              </a:ext>
            </a:extLst>
          </p:cNvPr>
          <p:cNvSpPr>
            <a:spLocks noGrp="1"/>
          </p:cNvSpPr>
          <p:nvPr>
            <p:ph type="dt" sz="half" idx="10"/>
          </p:nvPr>
        </p:nvSpPr>
        <p:spPr/>
        <p:txBody>
          <a:bodyPr/>
          <a:lstStyle/>
          <a:p>
            <a:fld id="{F80169F0-2C58-472E-93C5-E71F42963B43}" type="datetime1">
              <a:rPr lang="fr-FR" smtClean="0"/>
              <a:t>26/08/2022</a:t>
            </a:fld>
            <a:endParaRPr lang="fr-FR"/>
          </a:p>
        </p:txBody>
      </p:sp>
      <p:sp>
        <p:nvSpPr>
          <p:cNvPr id="4" name="Espace réservé du pied de page 3">
            <a:extLst>
              <a:ext uri="{FF2B5EF4-FFF2-40B4-BE49-F238E27FC236}">
                <a16:creationId xmlns:a16="http://schemas.microsoft.com/office/drawing/2014/main" id="{7D79673E-7E9E-BC8A-DD2F-6E8FF400C23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B641AE8-9A36-CD83-A223-A46B44241A03}"/>
              </a:ext>
            </a:extLst>
          </p:cNvPr>
          <p:cNvSpPr>
            <a:spLocks noGrp="1"/>
          </p:cNvSpPr>
          <p:nvPr>
            <p:ph type="sldNum" sz="quarter" idx="12"/>
          </p:nvPr>
        </p:nvSpPr>
        <p:spPr/>
        <p:txBody>
          <a:bodyPr/>
          <a:lstStyle/>
          <a:p>
            <a:fld id="{BB5425F6-890F-4562-9E2B-CAC5895D476F}" type="slidenum">
              <a:rPr lang="fr-FR" smtClean="0"/>
              <a:t>‹N°›</a:t>
            </a:fld>
            <a:endParaRPr lang="fr-FR"/>
          </a:p>
        </p:txBody>
      </p:sp>
    </p:spTree>
    <p:extLst>
      <p:ext uri="{BB962C8B-B14F-4D97-AF65-F5344CB8AC3E}">
        <p14:creationId xmlns:p14="http://schemas.microsoft.com/office/powerpoint/2010/main" val="2780203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28BB91E-AE06-4E41-A4E7-3E76637A7455}"/>
              </a:ext>
            </a:extLst>
          </p:cNvPr>
          <p:cNvSpPr>
            <a:spLocks noGrp="1"/>
          </p:cNvSpPr>
          <p:nvPr>
            <p:ph type="dt" sz="half" idx="10"/>
          </p:nvPr>
        </p:nvSpPr>
        <p:spPr/>
        <p:txBody>
          <a:bodyPr/>
          <a:lstStyle/>
          <a:p>
            <a:fld id="{D50CE776-4F77-44E9-B273-29AD916BB8B0}" type="datetime1">
              <a:rPr lang="fr-FR" smtClean="0"/>
              <a:t>26/08/2022</a:t>
            </a:fld>
            <a:endParaRPr lang="fr-FR"/>
          </a:p>
        </p:txBody>
      </p:sp>
      <p:sp>
        <p:nvSpPr>
          <p:cNvPr id="3" name="Espace réservé du pied de page 2">
            <a:extLst>
              <a:ext uri="{FF2B5EF4-FFF2-40B4-BE49-F238E27FC236}">
                <a16:creationId xmlns:a16="http://schemas.microsoft.com/office/drawing/2014/main" id="{7C6EFF85-7838-95BC-8CB3-93664004CCE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D5F7A52-0D46-9D60-83A5-C782A594E8E6}"/>
              </a:ext>
            </a:extLst>
          </p:cNvPr>
          <p:cNvSpPr>
            <a:spLocks noGrp="1"/>
          </p:cNvSpPr>
          <p:nvPr>
            <p:ph type="sldNum" sz="quarter" idx="12"/>
          </p:nvPr>
        </p:nvSpPr>
        <p:spPr/>
        <p:txBody>
          <a:bodyPr/>
          <a:lstStyle/>
          <a:p>
            <a:fld id="{BB5425F6-890F-4562-9E2B-CAC5895D476F}" type="slidenum">
              <a:rPr lang="fr-FR" smtClean="0"/>
              <a:t>‹N°›</a:t>
            </a:fld>
            <a:endParaRPr lang="fr-FR"/>
          </a:p>
        </p:txBody>
      </p:sp>
    </p:spTree>
    <p:extLst>
      <p:ext uri="{BB962C8B-B14F-4D97-AF65-F5344CB8AC3E}">
        <p14:creationId xmlns:p14="http://schemas.microsoft.com/office/powerpoint/2010/main" val="3329521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10731A-B3F2-5B22-546B-685506FDBAC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103D861-BBAA-A669-4C6E-E0B1BB42AA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F194E8E-AAB9-9A3D-F4D2-2B6407F7E3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D3C529E-6BE8-3DB0-1BAD-E622EC1BAB97}"/>
              </a:ext>
            </a:extLst>
          </p:cNvPr>
          <p:cNvSpPr>
            <a:spLocks noGrp="1"/>
          </p:cNvSpPr>
          <p:nvPr>
            <p:ph type="dt" sz="half" idx="10"/>
          </p:nvPr>
        </p:nvSpPr>
        <p:spPr/>
        <p:txBody>
          <a:bodyPr/>
          <a:lstStyle/>
          <a:p>
            <a:fld id="{FE67A33B-D7EA-4800-B207-788A0F912BC0}" type="datetime1">
              <a:rPr lang="fr-FR" smtClean="0"/>
              <a:t>26/08/2022</a:t>
            </a:fld>
            <a:endParaRPr lang="fr-FR"/>
          </a:p>
        </p:txBody>
      </p:sp>
      <p:sp>
        <p:nvSpPr>
          <p:cNvPr id="6" name="Espace réservé du pied de page 5">
            <a:extLst>
              <a:ext uri="{FF2B5EF4-FFF2-40B4-BE49-F238E27FC236}">
                <a16:creationId xmlns:a16="http://schemas.microsoft.com/office/drawing/2014/main" id="{DB274F6D-8E27-3FF4-544B-F717321AECD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EB7E044-B97D-DCAA-1345-AD9F6B913960}"/>
              </a:ext>
            </a:extLst>
          </p:cNvPr>
          <p:cNvSpPr>
            <a:spLocks noGrp="1"/>
          </p:cNvSpPr>
          <p:nvPr>
            <p:ph type="sldNum" sz="quarter" idx="12"/>
          </p:nvPr>
        </p:nvSpPr>
        <p:spPr/>
        <p:txBody>
          <a:bodyPr/>
          <a:lstStyle/>
          <a:p>
            <a:fld id="{BB5425F6-890F-4562-9E2B-CAC5895D476F}" type="slidenum">
              <a:rPr lang="fr-FR" smtClean="0"/>
              <a:t>‹N°›</a:t>
            </a:fld>
            <a:endParaRPr lang="fr-FR"/>
          </a:p>
        </p:txBody>
      </p:sp>
    </p:spTree>
    <p:extLst>
      <p:ext uri="{BB962C8B-B14F-4D97-AF65-F5344CB8AC3E}">
        <p14:creationId xmlns:p14="http://schemas.microsoft.com/office/powerpoint/2010/main" val="2188646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28D43A-AB59-78A1-C52C-34785B9A9C6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F7C2FAF-3C27-C9C1-524E-0C126BBE59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A26FFC0-575B-FD91-69FE-F5951770F6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509065C-634D-17F9-0F83-295025164130}"/>
              </a:ext>
            </a:extLst>
          </p:cNvPr>
          <p:cNvSpPr>
            <a:spLocks noGrp="1"/>
          </p:cNvSpPr>
          <p:nvPr>
            <p:ph type="dt" sz="half" idx="10"/>
          </p:nvPr>
        </p:nvSpPr>
        <p:spPr/>
        <p:txBody>
          <a:bodyPr/>
          <a:lstStyle/>
          <a:p>
            <a:fld id="{308D4BF5-D8F4-45F5-B643-15A8F00DD715}" type="datetime1">
              <a:rPr lang="fr-FR" smtClean="0"/>
              <a:t>26/08/2022</a:t>
            </a:fld>
            <a:endParaRPr lang="fr-FR"/>
          </a:p>
        </p:txBody>
      </p:sp>
      <p:sp>
        <p:nvSpPr>
          <p:cNvPr id="6" name="Espace réservé du pied de page 5">
            <a:extLst>
              <a:ext uri="{FF2B5EF4-FFF2-40B4-BE49-F238E27FC236}">
                <a16:creationId xmlns:a16="http://schemas.microsoft.com/office/drawing/2014/main" id="{37CC971F-535E-C31D-BFB5-266B33FE78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4285EB0-AD4B-06AB-4B55-49863A3CC695}"/>
              </a:ext>
            </a:extLst>
          </p:cNvPr>
          <p:cNvSpPr>
            <a:spLocks noGrp="1"/>
          </p:cNvSpPr>
          <p:nvPr>
            <p:ph type="sldNum" sz="quarter" idx="12"/>
          </p:nvPr>
        </p:nvSpPr>
        <p:spPr/>
        <p:txBody>
          <a:bodyPr/>
          <a:lstStyle/>
          <a:p>
            <a:fld id="{BB5425F6-890F-4562-9E2B-CAC5895D476F}" type="slidenum">
              <a:rPr lang="fr-FR" smtClean="0"/>
              <a:t>‹N°›</a:t>
            </a:fld>
            <a:endParaRPr lang="fr-FR"/>
          </a:p>
        </p:txBody>
      </p:sp>
    </p:spTree>
    <p:extLst>
      <p:ext uri="{BB962C8B-B14F-4D97-AF65-F5344CB8AC3E}">
        <p14:creationId xmlns:p14="http://schemas.microsoft.com/office/powerpoint/2010/main" val="3672684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9D640F8-ED58-CFB3-EE95-DD63E1386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EB1C15A-4669-C26E-4396-B8D5ED51D1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EF3340D-9FE0-E0C1-73B7-F40EE50141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2E7DE4-CA31-433F-9080-03E813B2032C}" type="datetime1">
              <a:rPr lang="fr-FR" smtClean="0"/>
              <a:t>26/08/2022</a:t>
            </a:fld>
            <a:endParaRPr lang="fr-FR"/>
          </a:p>
        </p:txBody>
      </p:sp>
      <p:sp>
        <p:nvSpPr>
          <p:cNvPr id="5" name="Espace réservé du pied de page 4">
            <a:extLst>
              <a:ext uri="{FF2B5EF4-FFF2-40B4-BE49-F238E27FC236}">
                <a16:creationId xmlns:a16="http://schemas.microsoft.com/office/drawing/2014/main" id="{D3AA90FB-F1BA-BD99-09BA-5D45DDF20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027C7CC-76E0-471F-29D2-CDA82C8E95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5425F6-890F-4562-9E2B-CAC5895D476F}" type="slidenum">
              <a:rPr lang="fr-FR" smtClean="0"/>
              <a:t>‹N°›</a:t>
            </a:fld>
            <a:endParaRPr lang="fr-FR"/>
          </a:p>
        </p:txBody>
      </p:sp>
    </p:spTree>
    <p:extLst>
      <p:ext uri="{BB962C8B-B14F-4D97-AF65-F5344CB8AC3E}">
        <p14:creationId xmlns:p14="http://schemas.microsoft.com/office/powerpoint/2010/main" val="2014553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18/10/relationships/comments" Target="../comments/modernComment_100_7BC140D7.xml"/><Relationship Id="rId7"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3.xml"/><Relationship Id="rId18" Type="http://schemas.openxmlformats.org/officeDocument/2006/relationships/image" Target="../media/image340.png"/><Relationship Id="rId3" Type="http://schemas.openxmlformats.org/officeDocument/2006/relationships/video" Target="../media/media1.mp4"/><Relationship Id="rId7" Type="http://schemas.openxmlformats.org/officeDocument/2006/relationships/image" Target="../media/image23.png"/><Relationship Id="rId12" Type="http://schemas.openxmlformats.org/officeDocument/2006/relationships/image" Target="../media/image310.png"/><Relationship Id="rId17" Type="http://schemas.openxmlformats.org/officeDocument/2006/relationships/customXml" Target="../ink/ink5.xml"/><Relationship Id="rId2" Type="http://schemas.microsoft.com/office/2007/relationships/media" Target="../media/media1.mp4"/><Relationship Id="rId16" Type="http://schemas.openxmlformats.org/officeDocument/2006/relationships/image" Target="../media/image330.png"/><Relationship Id="rId1" Type="http://schemas.openxmlformats.org/officeDocument/2006/relationships/tags" Target="../tags/tag7.xml"/><Relationship Id="rId6" Type="http://schemas.openxmlformats.org/officeDocument/2006/relationships/image" Target="../media/image5.png"/><Relationship Id="rId11" Type="http://schemas.openxmlformats.org/officeDocument/2006/relationships/customXml" Target="../ink/ink2.xml"/><Relationship Id="rId5" Type="http://schemas.openxmlformats.org/officeDocument/2006/relationships/image" Target="../media/image8.png"/><Relationship Id="rId15" Type="http://schemas.openxmlformats.org/officeDocument/2006/relationships/customXml" Target="../ink/ink4.xml"/><Relationship Id="rId10" Type="http://schemas.openxmlformats.org/officeDocument/2006/relationships/image" Target="../media/image300.png"/><Relationship Id="rId19"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customXml" Target="../ink/ink1.xml"/><Relationship Id="rId14" Type="http://schemas.openxmlformats.org/officeDocument/2006/relationships/image" Target="../media/image320.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diagramQuickStyle" Target="../diagrams/quickStyle3.xml"/><Relationship Id="rId12" Type="http://schemas.openxmlformats.org/officeDocument/2006/relationships/image" Target="../media/image38.png"/><Relationship Id="rId2" Type="http://schemas.openxmlformats.org/officeDocument/2006/relationships/slideLayout" Target="../slideLayouts/slideLayout2.xml"/><Relationship Id="rId16" Type="http://schemas.openxmlformats.org/officeDocument/2006/relationships/hyperlink" Target="https://doi.org/10.1016/0021-9290(93)90098-Y" TargetMode="External"/><Relationship Id="rId1" Type="http://schemas.openxmlformats.org/officeDocument/2006/relationships/tags" Target="../tags/tag8.xml"/><Relationship Id="rId6" Type="http://schemas.openxmlformats.org/officeDocument/2006/relationships/diagramLayout" Target="../diagrams/layout3.xml"/><Relationship Id="rId11" Type="http://schemas.openxmlformats.org/officeDocument/2006/relationships/image" Target="../media/image37.png"/><Relationship Id="rId5" Type="http://schemas.openxmlformats.org/officeDocument/2006/relationships/diagramData" Target="../diagrams/data3.xml"/><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5.png"/><Relationship Id="rId9" Type="http://schemas.microsoft.com/office/2007/relationships/diagramDrawing" Target="../diagrams/drawing3.xml"/><Relationship Id="rId1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doi.org/10.1016/j.jelekin.2020.102481" TargetMode="External"/><Relationship Id="rId5" Type="http://schemas.openxmlformats.org/officeDocument/2006/relationships/image" Target="../media/image42.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hyperlink" Target="https://doi.org/10.1016/j.jbiomech.2004.05.042"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oi.org/10.1016/j.gaitpost.2014.12.004" TargetMode="External"/><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18/10/relationships/comments" Target="../comments/modernComment_101_CA86FC1.xml"/><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4.png"/><Relationship Id="rId7" Type="http://schemas.openxmlformats.org/officeDocument/2006/relationships/image" Target="../media/image3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0.png"/><Relationship Id="rId10" Type="http://schemas.openxmlformats.org/officeDocument/2006/relationships/image" Target="../media/image58.png"/><Relationship Id="rId4" Type="http://schemas.openxmlformats.org/officeDocument/2006/relationships/image" Target="../media/image10.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Colors" Target="../diagrams/colors2.xml"/><Relationship Id="rId3" Type="http://schemas.microsoft.com/office/2018/10/relationships/comments" Target="../comments/modernComment_105_2490E07E.xml"/><Relationship Id="rId7" Type="http://schemas.openxmlformats.org/officeDocument/2006/relationships/diagramColors" Target="../diagrams/colors1.xml"/><Relationship Id="rId12" Type="http://schemas.openxmlformats.org/officeDocument/2006/relationships/diagramQuickStyle" Target="../diagrams/quickStyle2.xml"/><Relationship Id="rId17"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5.png"/><Relationship Id="rId1" Type="http://schemas.openxmlformats.org/officeDocument/2006/relationships/tags" Target="../tags/tag3.xml"/><Relationship Id="rId6" Type="http://schemas.openxmlformats.org/officeDocument/2006/relationships/diagramQuickStyle" Target="../diagrams/quickStyle1.xml"/><Relationship Id="rId11" Type="http://schemas.openxmlformats.org/officeDocument/2006/relationships/diagramLayout" Target="../diagrams/layout2.xml"/><Relationship Id="rId5" Type="http://schemas.openxmlformats.org/officeDocument/2006/relationships/diagramLayout" Target="../diagrams/layout1.xml"/><Relationship Id="rId15" Type="http://schemas.openxmlformats.org/officeDocument/2006/relationships/image" Target="../media/image8.png"/><Relationship Id="rId10" Type="http://schemas.openxmlformats.org/officeDocument/2006/relationships/diagramData" Target="../diagrams/data2.xml"/><Relationship Id="rId4" Type="http://schemas.openxmlformats.org/officeDocument/2006/relationships/diagramData" Target="../diagrams/data1.xml"/><Relationship Id="rId9" Type="http://schemas.openxmlformats.org/officeDocument/2006/relationships/image" Target="../media/image9.png"/><Relationship Id="rId14"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microsoft.com/office/2018/10/relationships/comments" Target="../comments/modernComment_118_BB260701.xml"/><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3" Type="http://schemas.microsoft.com/office/2018/10/relationships/comments" Target="../comments/modernComment_104_33C0B828.xml"/><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28.png"/><Relationship Id="rId2" Type="http://schemas.openxmlformats.org/officeDocument/2006/relationships/slideLayout" Target="../slideLayouts/slideLayout2.xml"/><Relationship Id="rId16" Type="http://schemas.openxmlformats.org/officeDocument/2006/relationships/image" Target="../media/image27.png"/><Relationship Id="rId1" Type="http://schemas.openxmlformats.org/officeDocument/2006/relationships/tags" Target="../tags/tag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10.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3_BA051D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1C_F05E250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hyperlink" Target="https://doi.org/10.1109/TBME.2011.2179545" TargetMode="External"/><Relationship Id="rId5" Type="http://schemas.openxmlformats.org/officeDocument/2006/relationships/image" Target="../media/image3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Image 58">
            <a:extLst>
              <a:ext uri="{FF2B5EF4-FFF2-40B4-BE49-F238E27FC236}">
                <a16:creationId xmlns:a16="http://schemas.microsoft.com/office/drawing/2014/main" id="{51847769-6426-2BF9-D059-D39562585A8D}"/>
              </a:ext>
            </a:extLst>
          </p:cNvPr>
          <p:cNvPicPr>
            <a:picLocks noChangeAspect="1"/>
          </p:cNvPicPr>
          <p:nvPr/>
        </p:nvPicPr>
        <p:blipFill>
          <a:blip r:embed="rId4"/>
          <a:stretch>
            <a:fillRect/>
          </a:stretch>
        </p:blipFill>
        <p:spPr>
          <a:xfrm>
            <a:off x="8044755" y="1838695"/>
            <a:ext cx="818916" cy="803355"/>
          </a:xfrm>
          <a:prstGeom prst="rect">
            <a:avLst/>
          </a:prstGeom>
        </p:spPr>
      </p:pic>
      <p:cxnSp>
        <p:nvCxnSpPr>
          <p:cNvPr id="5" name="Connecteur droit 4">
            <a:extLst>
              <a:ext uri="{FF2B5EF4-FFF2-40B4-BE49-F238E27FC236}">
                <a16:creationId xmlns:a16="http://schemas.microsoft.com/office/drawing/2014/main" id="{B58AFFDD-6353-2184-43D9-1DBDA2E6B52A}"/>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B5E3A71B-2218-D1C4-AEC1-AC97642C7339}"/>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F4D5FCF1-6E2A-4AC6-A5FB-6D2F6BEF8234}"/>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B628004D-E34A-D444-AD2D-EDC7052F0146}"/>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0DA1CD43-90B8-B6D8-3E11-440F817660C4}"/>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F6367DAE-199A-0942-79D4-F1D505065371}"/>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rganigramme : Décision 37">
            <a:extLst>
              <a:ext uri="{FF2B5EF4-FFF2-40B4-BE49-F238E27FC236}">
                <a16:creationId xmlns:a16="http://schemas.microsoft.com/office/drawing/2014/main" id="{C3B275DE-5F31-9A11-69CC-CB0C1630F133}"/>
              </a:ext>
            </a:extLst>
          </p:cNvPr>
          <p:cNvSpPr/>
          <p:nvPr/>
        </p:nvSpPr>
        <p:spPr>
          <a:xfrm>
            <a:off x="2865829" y="2168120"/>
            <a:ext cx="4188538" cy="3765596"/>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rganigramme : Décision 44">
            <a:extLst>
              <a:ext uri="{FF2B5EF4-FFF2-40B4-BE49-F238E27FC236}">
                <a16:creationId xmlns:a16="http://schemas.microsoft.com/office/drawing/2014/main" id="{558DD31D-106F-1856-A044-D68ED4707972}"/>
              </a:ext>
            </a:extLst>
          </p:cNvPr>
          <p:cNvSpPr/>
          <p:nvPr/>
        </p:nvSpPr>
        <p:spPr>
          <a:xfrm>
            <a:off x="2910349" y="2168120"/>
            <a:ext cx="4188538" cy="3765596"/>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rganigramme : Décision 45">
            <a:extLst>
              <a:ext uri="{FF2B5EF4-FFF2-40B4-BE49-F238E27FC236}">
                <a16:creationId xmlns:a16="http://schemas.microsoft.com/office/drawing/2014/main" id="{C79687F3-76FB-F22A-325B-95F1001F9CD0}"/>
              </a:ext>
            </a:extLst>
          </p:cNvPr>
          <p:cNvSpPr/>
          <p:nvPr/>
        </p:nvSpPr>
        <p:spPr>
          <a:xfrm>
            <a:off x="6188742" y="2000921"/>
            <a:ext cx="2241747" cy="1927119"/>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rganigramme : Décision 46">
            <a:extLst>
              <a:ext uri="{FF2B5EF4-FFF2-40B4-BE49-F238E27FC236}">
                <a16:creationId xmlns:a16="http://schemas.microsoft.com/office/drawing/2014/main" id="{F3234BC2-3F23-8F81-35F7-1A839B45D916}"/>
              </a:ext>
            </a:extLst>
          </p:cNvPr>
          <p:cNvSpPr/>
          <p:nvPr/>
        </p:nvSpPr>
        <p:spPr>
          <a:xfrm>
            <a:off x="7401961" y="3060206"/>
            <a:ext cx="2241747" cy="1927119"/>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rganigramme : Décision 48">
            <a:extLst>
              <a:ext uri="{FF2B5EF4-FFF2-40B4-BE49-F238E27FC236}">
                <a16:creationId xmlns:a16="http://schemas.microsoft.com/office/drawing/2014/main" id="{143FE099-1C9B-160C-80AC-CD7E1390C2C5}"/>
              </a:ext>
            </a:extLst>
          </p:cNvPr>
          <p:cNvSpPr/>
          <p:nvPr/>
        </p:nvSpPr>
        <p:spPr>
          <a:xfrm>
            <a:off x="6241033" y="4150385"/>
            <a:ext cx="2241747" cy="1927119"/>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a:extLst>
              <a:ext uri="{FF2B5EF4-FFF2-40B4-BE49-F238E27FC236}">
                <a16:creationId xmlns:a16="http://schemas.microsoft.com/office/drawing/2014/main" id="{5CC88E70-DD44-AFFA-7399-0D762156EFC3}"/>
              </a:ext>
            </a:extLst>
          </p:cNvPr>
          <p:cNvSpPr txBox="1"/>
          <p:nvPr/>
        </p:nvSpPr>
        <p:spPr>
          <a:xfrm>
            <a:off x="3693392" y="3070443"/>
            <a:ext cx="2585343" cy="2308324"/>
          </a:xfrm>
          <a:prstGeom prst="rect">
            <a:avLst/>
          </a:prstGeom>
          <a:noFill/>
        </p:spPr>
        <p:txBody>
          <a:bodyPr wrap="square" rtlCol="0">
            <a:spAutoFit/>
          </a:bodyPr>
          <a:lstStyle/>
          <a:p>
            <a:pPr algn="ctr"/>
            <a:r>
              <a:rPr lang="fr-FR" dirty="0"/>
              <a:t>Evaluation de l’impact biomécanique de la thérapie HABIT-ILE sur les Membres Supérieurs d’enfants d’âge préscolaire atteints de Paralysie Cérébrale bilatérale</a:t>
            </a:r>
          </a:p>
        </p:txBody>
      </p:sp>
      <p:sp>
        <p:nvSpPr>
          <p:cNvPr id="53" name="ZoneTexte 52">
            <a:extLst>
              <a:ext uri="{FF2B5EF4-FFF2-40B4-BE49-F238E27FC236}">
                <a16:creationId xmlns:a16="http://schemas.microsoft.com/office/drawing/2014/main" id="{ECE8CB8B-8A31-AAC8-5BDA-5A1C0AF1908D}"/>
              </a:ext>
            </a:extLst>
          </p:cNvPr>
          <p:cNvSpPr txBox="1"/>
          <p:nvPr/>
        </p:nvSpPr>
        <p:spPr>
          <a:xfrm>
            <a:off x="6693111" y="4929379"/>
            <a:ext cx="1534948" cy="369332"/>
          </a:xfrm>
          <a:prstGeom prst="rect">
            <a:avLst/>
          </a:prstGeom>
          <a:noFill/>
        </p:spPr>
        <p:txBody>
          <a:bodyPr wrap="square" rtlCol="0">
            <a:spAutoFit/>
          </a:bodyPr>
          <a:lstStyle/>
          <a:p>
            <a:r>
              <a:rPr lang="fr-FR" dirty="0"/>
              <a:t>Yann MAHEU</a:t>
            </a:r>
          </a:p>
        </p:txBody>
      </p:sp>
      <p:sp>
        <p:nvSpPr>
          <p:cNvPr id="54" name="ZoneTexte 53">
            <a:extLst>
              <a:ext uri="{FF2B5EF4-FFF2-40B4-BE49-F238E27FC236}">
                <a16:creationId xmlns:a16="http://schemas.microsoft.com/office/drawing/2014/main" id="{B8F25E3B-978E-616C-A44A-C01F7060AA10}"/>
              </a:ext>
            </a:extLst>
          </p:cNvPr>
          <p:cNvSpPr txBox="1"/>
          <p:nvPr/>
        </p:nvSpPr>
        <p:spPr>
          <a:xfrm>
            <a:off x="6729728" y="2354140"/>
            <a:ext cx="1134161" cy="584775"/>
          </a:xfrm>
          <a:prstGeom prst="rect">
            <a:avLst/>
          </a:prstGeom>
          <a:noFill/>
        </p:spPr>
        <p:txBody>
          <a:bodyPr wrap="square" rtlCol="0">
            <a:spAutoFit/>
          </a:bodyPr>
          <a:lstStyle/>
          <a:p>
            <a:pPr algn="ctr"/>
            <a:r>
              <a:rPr lang="fr-FR" sz="1600" dirty="0"/>
              <a:t>Sandra </a:t>
            </a:r>
          </a:p>
          <a:p>
            <a:pPr algn="ctr"/>
            <a:r>
              <a:rPr lang="fr-FR" sz="1600" dirty="0"/>
              <a:t>BOUVIER</a:t>
            </a:r>
          </a:p>
        </p:txBody>
      </p:sp>
      <p:sp>
        <p:nvSpPr>
          <p:cNvPr id="55" name="ZoneTexte 54">
            <a:extLst>
              <a:ext uri="{FF2B5EF4-FFF2-40B4-BE49-F238E27FC236}">
                <a16:creationId xmlns:a16="http://schemas.microsoft.com/office/drawing/2014/main" id="{19954729-4FEA-C3D6-07D8-6C24F48FF2D0}"/>
              </a:ext>
            </a:extLst>
          </p:cNvPr>
          <p:cNvSpPr txBox="1"/>
          <p:nvPr/>
        </p:nvSpPr>
        <p:spPr>
          <a:xfrm>
            <a:off x="6657449" y="2816549"/>
            <a:ext cx="1363770" cy="584775"/>
          </a:xfrm>
          <a:prstGeom prst="rect">
            <a:avLst/>
          </a:prstGeom>
          <a:noFill/>
        </p:spPr>
        <p:txBody>
          <a:bodyPr wrap="square" rtlCol="0">
            <a:spAutoFit/>
          </a:bodyPr>
          <a:lstStyle/>
          <a:p>
            <a:pPr algn="ctr"/>
            <a:r>
              <a:rPr lang="fr-FR" sz="1600" dirty="0"/>
              <a:t>Mathieu</a:t>
            </a:r>
          </a:p>
          <a:p>
            <a:pPr algn="ctr"/>
            <a:r>
              <a:rPr lang="fr-FR" sz="1600" dirty="0"/>
              <a:t>LEMPEREUR</a:t>
            </a:r>
          </a:p>
        </p:txBody>
      </p:sp>
      <p:sp>
        <p:nvSpPr>
          <p:cNvPr id="56" name="ZoneTexte 55">
            <a:extLst>
              <a:ext uri="{FF2B5EF4-FFF2-40B4-BE49-F238E27FC236}">
                <a16:creationId xmlns:a16="http://schemas.microsoft.com/office/drawing/2014/main" id="{CF01AAE2-B8CD-E9E0-E7F2-0A40AC5E86AD}"/>
              </a:ext>
            </a:extLst>
          </p:cNvPr>
          <p:cNvSpPr txBox="1"/>
          <p:nvPr/>
        </p:nvSpPr>
        <p:spPr>
          <a:xfrm>
            <a:off x="7834015" y="3715865"/>
            <a:ext cx="1363770" cy="584775"/>
          </a:xfrm>
          <a:prstGeom prst="rect">
            <a:avLst/>
          </a:prstGeom>
          <a:noFill/>
        </p:spPr>
        <p:txBody>
          <a:bodyPr wrap="square" rtlCol="0">
            <a:spAutoFit/>
          </a:bodyPr>
          <a:lstStyle/>
          <a:p>
            <a:pPr algn="ctr"/>
            <a:r>
              <a:rPr lang="fr-FR" sz="1600" dirty="0"/>
              <a:t>Franck</a:t>
            </a:r>
          </a:p>
          <a:p>
            <a:pPr algn="ctr"/>
            <a:r>
              <a:rPr lang="fr-FR" sz="1600" dirty="0"/>
              <a:t>JOURDAN</a:t>
            </a:r>
          </a:p>
        </p:txBody>
      </p:sp>
      <p:pic>
        <p:nvPicPr>
          <p:cNvPr id="1026" name="Picture 2" descr="Université de Montpellier — Wikipédia">
            <a:extLst>
              <a:ext uri="{FF2B5EF4-FFF2-40B4-BE49-F238E27FC236}">
                <a16:creationId xmlns:a16="http://schemas.microsoft.com/office/drawing/2014/main" id="{6B00C535-771C-368A-4366-E6B897A8E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5906" y="2813901"/>
            <a:ext cx="775676" cy="775676"/>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E736C2E8-D230-AC85-FA4C-8C7E3569FB29}"/>
              </a:ext>
            </a:extLst>
          </p:cNvPr>
          <p:cNvSpPr/>
          <p:nvPr/>
        </p:nvSpPr>
        <p:spPr>
          <a:xfrm>
            <a:off x="917773" y="1565208"/>
            <a:ext cx="2517497" cy="746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C8EF8E97-5E86-34CB-B1E7-8837E21F9B7D}"/>
              </a:ext>
            </a:extLst>
          </p:cNvPr>
          <p:cNvSpPr txBox="1"/>
          <p:nvPr/>
        </p:nvSpPr>
        <p:spPr>
          <a:xfrm>
            <a:off x="1144452" y="1766560"/>
            <a:ext cx="2162784" cy="369332"/>
          </a:xfrm>
          <a:prstGeom prst="rect">
            <a:avLst/>
          </a:prstGeom>
          <a:noFill/>
        </p:spPr>
        <p:txBody>
          <a:bodyPr wrap="square" rtlCol="0">
            <a:spAutoFit/>
          </a:bodyPr>
          <a:lstStyle/>
          <a:p>
            <a:r>
              <a:rPr lang="fr-FR" dirty="0"/>
              <a:t>Soutenance de stage </a:t>
            </a:r>
          </a:p>
        </p:txBody>
      </p:sp>
      <p:sp>
        <p:nvSpPr>
          <p:cNvPr id="64" name="ZoneTexte 63">
            <a:extLst>
              <a:ext uri="{FF2B5EF4-FFF2-40B4-BE49-F238E27FC236}">
                <a16:creationId xmlns:a16="http://schemas.microsoft.com/office/drawing/2014/main" id="{CAD02B7B-C4C7-B80C-F2C9-A615B9A7B610}"/>
              </a:ext>
            </a:extLst>
          </p:cNvPr>
          <p:cNvSpPr txBox="1"/>
          <p:nvPr/>
        </p:nvSpPr>
        <p:spPr>
          <a:xfrm>
            <a:off x="800826" y="2477406"/>
            <a:ext cx="2807205" cy="369332"/>
          </a:xfrm>
          <a:prstGeom prst="rect">
            <a:avLst/>
          </a:prstGeom>
          <a:noFill/>
          <a:ln>
            <a:solidFill>
              <a:schemeClr val="tx1"/>
            </a:solidFill>
          </a:ln>
        </p:spPr>
        <p:txBody>
          <a:bodyPr wrap="square" rtlCol="0">
            <a:spAutoFit/>
          </a:bodyPr>
          <a:lstStyle/>
          <a:p>
            <a:pPr algn="ctr"/>
            <a:r>
              <a:rPr lang="fr-FR" dirty="0"/>
              <a:t>M2 BIOMECANIQUE</a:t>
            </a:r>
          </a:p>
        </p:txBody>
      </p:sp>
      <p:pic>
        <p:nvPicPr>
          <p:cNvPr id="36" name="Image 35" descr="Une image contenant texte, carte de visite, clipart, signe&#10;&#10;Description générée automatiquement">
            <a:extLst>
              <a:ext uri="{FF2B5EF4-FFF2-40B4-BE49-F238E27FC236}">
                <a16:creationId xmlns:a16="http://schemas.microsoft.com/office/drawing/2014/main" id="{A83404E0-6EE1-C645-C341-D796A131E27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50860" y="52974"/>
            <a:ext cx="842174" cy="708022"/>
          </a:xfrm>
          <a:prstGeom prst="rect">
            <a:avLst/>
          </a:prstGeom>
          <a:noFill/>
          <a:ln>
            <a:noFill/>
          </a:ln>
        </p:spPr>
      </p:pic>
      <p:pic>
        <p:nvPicPr>
          <p:cNvPr id="39" name="Image 38">
            <a:extLst>
              <a:ext uri="{FF2B5EF4-FFF2-40B4-BE49-F238E27FC236}">
                <a16:creationId xmlns:a16="http://schemas.microsoft.com/office/drawing/2014/main" id="{2B23464C-01CC-2126-DE68-FBAA1124495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40062" y="22468"/>
            <a:ext cx="1166864" cy="777750"/>
          </a:xfrm>
          <a:prstGeom prst="rect">
            <a:avLst/>
          </a:prstGeom>
          <a:noFill/>
          <a:ln>
            <a:noFill/>
          </a:ln>
        </p:spPr>
      </p:pic>
      <p:pic>
        <p:nvPicPr>
          <p:cNvPr id="40" name="Image 39" descr="Une image contenant texte, matériel, objets métalliques&#10;&#10;Description générée automatiquement">
            <a:extLst>
              <a:ext uri="{FF2B5EF4-FFF2-40B4-BE49-F238E27FC236}">
                <a16:creationId xmlns:a16="http://schemas.microsoft.com/office/drawing/2014/main" id="{82C865CC-2487-2FB2-680A-B253AC87B30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943449" y="18199"/>
            <a:ext cx="776092" cy="800222"/>
          </a:xfrm>
          <a:prstGeom prst="rect">
            <a:avLst/>
          </a:prstGeom>
          <a:noFill/>
          <a:ln>
            <a:noFill/>
          </a:ln>
        </p:spPr>
      </p:pic>
      <p:pic>
        <p:nvPicPr>
          <p:cNvPr id="41" name="Image 40" descr="IMT Mines Alès - Fondation Mines-Télécom">
            <a:extLst>
              <a:ext uri="{FF2B5EF4-FFF2-40B4-BE49-F238E27FC236}">
                <a16:creationId xmlns:a16="http://schemas.microsoft.com/office/drawing/2014/main" id="{7D32B09D-FF4B-9918-B9B7-8C66F7592AA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2689" y="2240"/>
            <a:ext cx="1439195" cy="849065"/>
          </a:xfrm>
          <a:prstGeom prst="rect">
            <a:avLst/>
          </a:prstGeom>
          <a:noFill/>
          <a:ln>
            <a:noFill/>
          </a:ln>
        </p:spPr>
      </p:pic>
      <p:pic>
        <p:nvPicPr>
          <p:cNvPr id="42" name="Image 41" descr="Fondation Paralysie Cérébrale - Infodon">
            <a:extLst>
              <a:ext uri="{FF2B5EF4-FFF2-40B4-BE49-F238E27FC236}">
                <a16:creationId xmlns:a16="http://schemas.microsoft.com/office/drawing/2014/main" id="{D3D69882-9CFA-D1A8-0DA0-C01F7D24E1EA}"/>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73091" y="22468"/>
            <a:ext cx="845943" cy="845943"/>
          </a:xfrm>
          <a:prstGeom prst="rect">
            <a:avLst/>
          </a:prstGeom>
          <a:noFill/>
          <a:ln>
            <a:noFill/>
          </a:ln>
        </p:spPr>
      </p:pic>
      <p:cxnSp>
        <p:nvCxnSpPr>
          <p:cNvPr id="43" name="Connecteur droit 42">
            <a:extLst>
              <a:ext uri="{FF2B5EF4-FFF2-40B4-BE49-F238E27FC236}">
                <a16:creationId xmlns:a16="http://schemas.microsoft.com/office/drawing/2014/main" id="{E24C6439-9C27-D7BC-0EF3-3D917C88C138}"/>
              </a:ext>
            </a:extLst>
          </p:cNvPr>
          <p:cNvCxnSpPr>
            <a:cxnSpLocks/>
          </p:cNvCxnSpPr>
          <p:nvPr/>
        </p:nvCxnSpPr>
        <p:spPr>
          <a:xfrm flipH="1">
            <a:off x="1337187" y="1101366"/>
            <a:ext cx="81265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208F5BC7-A153-4096-9773-7DE424DB698F}"/>
              </a:ext>
            </a:extLst>
          </p:cNvPr>
          <p:cNvCxnSpPr>
            <a:cxnSpLocks/>
          </p:cNvCxnSpPr>
          <p:nvPr/>
        </p:nvCxnSpPr>
        <p:spPr>
          <a:xfrm flipH="1">
            <a:off x="1589481" y="1012876"/>
            <a:ext cx="77207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2002CEB9-19B8-95E6-F500-1BBF3B61F090}"/>
              </a:ext>
            </a:extLst>
          </p:cNvPr>
          <p:cNvCxnSpPr>
            <a:cxnSpLocks/>
          </p:cNvCxnSpPr>
          <p:nvPr/>
        </p:nvCxnSpPr>
        <p:spPr>
          <a:xfrm>
            <a:off x="1809135" y="-34623"/>
            <a:ext cx="0" cy="958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795B1A77-292C-302D-FC74-F6BD9F34F3E6}"/>
              </a:ext>
            </a:extLst>
          </p:cNvPr>
          <p:cNvCxnSpPr>
            <a:cxnSpLocks/>
          </p:cNvCxnSpPr>
          <p:nvPr/>
        </p:nvCxnSpPr>
        <p:spPr>
          <a:xfrm>
            <a:off x="9152944" y="-41550"/>
            <a:ext cx="0" cy="965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BEaCHILD | IMT Atlantique">
            <a:extLst>
              <a:ext uri="{FF2B5EF4-FFF2-40B4-BE49-F238E27FC236}">
                <a16:creationId xmlns:a16="http://schemas.microsoft.com/office/drawing/2014/main" id="{436CA516-3BDD-52CA-B2A3-E4BA51AD75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61117" y="50682"/>
            <a:ext cx="2049184" cy="823772"/>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0D62628C-6132-5FF4-B7E7-4FD0495F2BF6}"/>
              </a:ext>
            </a:extLst>
          </p:cNvPr>
          <p:cNvCxnSpPr>
            <a:cxnSpLocks/>
          </p:cNvCxnSpPr>
          <p:nvPr/>
        </p:nvCxnSpPr>
        <p:spPr>
          <a:xfrm flipH="1">
            <a:off x="1809135" y="924284"/>
            <a:ext cx="73438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7491D2E9-3694-6CE6-2426-E94D59474AC3}"/>
              </a:ext>
            </a:extLst>
          </p:cNvPr>
          <p:cNvSpPr txBox="1"/>
          <p:nvPr/>
        </p:nvSpPr>
        <p:spPr>
          <a:xfrm>
            <a:off x="11129135" y="6120388"/>
            <a:ext cx="577402" cy="338554"/>
          </a:xfrm>
          <a:prstGeom prst="rect">
            <a:avLst/>
          </a:prstGeom>
          <a:noFill/>
          <a:ln w="9525">
            <a:solidFill>
              <a:schemeClr val="tx1"/>
            </a:solidFill>
          </a:ln>
        </p:spPr>
        <p:txBody>
          <a:bodyPr wrap="none" rtlCol="0">
            <a:spAutoFit/>
          </a:bodyPr>
          <a:lstStyle/>
          <a:p>
            <a:r>
              <a:rPr lang="fr-FR" sz="1600" i="1" dirty="0"/>
              <a:t>1/25</a:t>
            </a:r>
          </a:p>
        </p:txBody>
      </p:sp>
    </p:spTree>
    <p:custDataLst>
      <p:tags r:id="rId1"/>
    </p:custDataLst>
    <p:extLst>
      <p:ext uri="{BB962C8B-B14F-4D97-AF65-F5344CB8AC3E}">
        <p14:creationId xmlns:p14="http://schemas.microsoft.com/office/powerpoint/2010/main" val="2076262615"/>
      </p:ext>
    </p:extLst>
  </p:cSld>
  <p:clrMapOvr>
    <a:masterClrMapping/>
  </p:clrMapOvr>
  <mc:AlternateContent xmlns:mc="http://schemas.openxmlformats.org/markup-compatibility/2006" xmlns:p14="http://schemas.microsoft.com/office/powerpoint/2010/main">
    <mc:Choice Requires="p14">
      <p:transition spd="slow" p14:dur="2000" advTm="49615"/>
    </mc:Choice>
    <mc:Fallback xmlns="">
      <p:transition spd="slow" advTm="49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5" grpId="0" animBg="1"/>
      <p:bldP spid="46" grpId="0" animBg="1"/>
      <p:bldP spid="47" grpId="0" animBg="1"/>
      <p:bldP spid="49" grpId="0" animBg="1"/>
      <p:bldP spid="50" grpId="0"/>
      <p:bldP spid="53" grpId="0"/>
      <p:bldP spid="54" grpId="0"/>
      <p:bldP spid="55" grpId="0"/>
      <p:bldP spid="56" grpId="0"/>
      <p:bldP spid="60" grpId="0" animBg="1"/>
      <p:bldP spid="61" grpId="0"/>
      <p:bldP spid="64" grpId="0" animBg="1"/>
    </p:bldLst>
  </p:timing>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846539-02A9-9B62-3DB9-01014716A99B}"/>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5" name="Rectangle 4">
            <a:extLst>
              <a:ext uri="{FF2B5EF4-FFF2-40B4-BE49-F238E27FC236}">
                <a16:creationId xmlns:a16="http://schemas.microsoft.com/office/drawing/2014/main" id="{094CF059-D4A0-D1FD-9DAB-F00EEA28245C}"/>
              </a:ext>
            </a:extLst>
          </p:cNvPr>
          <p:cNvSpPr/>
          <p:nvPr/>
        </p:nvSpPr>
        <p:spPr>
          <a:xfrm>
            <a:off x="3242547" y="-1261"/>
            <a:ext cx="2765760"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ea typeface="+mj-ea"/>
                <a:cs typeface="+mj-cs"/>
                <a:sym typeface="Calibri"/>
              </a:rPr>
              <a:t>Méthode</a:t>
            </a:r>
            <a:endParaRPr kumimoji="0" lang="en-GB" sz="1800" b="0" i="0" u="none" strike="noStrike" cap="none" spc="0" normalizeH="0" baseline="0" dirty="0">
              <a:ln>
                <a:noFill/>
              </a:ln>
              <a:effectLst/>
              <a:uFillTx/>
              <a:ea typeface="+mj-ea"/>
              <a:cs typeface="+mj-cs"/>
              <a:sym typeface="Calibri"/>
            </a:endParaRPr>
          </a:p>
        </p:txBody>
      </p:sp>
      <p:sp>
        <p:nvSpPr>
          <p:cNvPr id="6" name="Rectangle 5">
            <a:extLst>
              <a:ext uri="{FF2B5EF4-FFF2-40B4-BE49-F238E27FC236}">
                <a16:creationId xmlns:a16="http://schemas.microsoft.com/office/drawing/2014/main" id="{29B179BB-ACD1-B7B1-35AF-4A6CC8CA2121}"/>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7" name="Rectangle 6">
            <a:extLst>
              <a:ext uri="{FF2B5EF4-FFF2-40B4-BE49-F238E27FC236}">
                <a16:creationId xmlns:a16="http://schemas.microsoft.com/office/drawing/2014/main" id="{795FAC85-2C45-8531-17A6-A2307754AAE9}"/>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17" name="ZoneTexte 16">
            <a:extLst>
              <a:ext uri="{FF2B5EF4-FFF2-40B4-BE49-F238E27FC236}">
                <a16:creationId xmlns:a16="http://schemas.microsoft.com/office/drawing/2014/main" id="{CDC7DCF4-A0A1-4AAC-FA66-35FA6BDD49E3}"/>
              </a:ext>
            </a:extLst>
          </p:cNvPr>
          <p:cNvSpPr txBox="1"/>
          <p:nvPr/>
        </p:nvSpPr>
        <p:spPr>
          <a:xfrm>
            <a:off x="3768214" y="2775657"/>
            <a:ext cx="4409767" cy="923330"/>
          </a:xfrm>
          <a:prstGeom prst="rect">
            <a:avLst/>
          </a:prstGeom>
          <a:noFill/>
        </p:spPr>
        <p:txBody>
          <a:bodyPr wrap="square" rtlCol="0">
            <a:spAutoFit/>
          </a:bodyPr>
          <a:lstStyle/>
          <a:p>
            <a:pPr algn="ctr"/>
            <a:r>
              <a:rPr lang="fr-FR" sz="5400" dirty="0"/>
              <a:t>Méthode</a:t>
            </a:r>
          </a:p>
        </p:txBody>
      </p:sp>
      <p:sp>
        <p:nvSpPr>
          <p:cNvPr id="22" name="ZoneTexte 21">
            <a:extLst>
              <a:ext uri="{FF2B5EF4-FFF2-40B4-BE49-F238E27FC236}">
                <a16:creationId xmlns:a16="http://schemas.microsoft.com/office/drawing/2014/main" id="{0FA2DD0E-3A35-1AE5-F562-EB36519C884B}"/>
              </a:ext>
            </a:extLst>
          </p:cNvPr>
          <p:cNvSpPr txBox="1"/>
          <p:nvPr/>
        </p:nvSpPr>
        <p:spPr>
          <a:xfrm>
            <a:off x="11023387" y="6120388"/>
            <a:ext cx="681597" cy="338554"/>
          </a:xfrm>
          <a:prstGeom prst="rect">
            <a:avLst/>
          </a:prstGeom>
          <a:noFill/>
          <a:ln w="9525">
            <a:solidFill>
              <a:schemeClr val="tx1"/>
            </a:solidFill>
          </a:ln>
        </p:spPr>
        <p:txBody>
          <a:bodyPr wrap="none" rtlCol="0">
            <a:spAutoFit/>
          </a:bodyPr>
          <a:lstStyle/>
          <a:p>
            <a:r>
              <a:rPr lang="fr-FR" sz="1600" i="1" dirty="0"/>
              <a:t>10/25</a:t>
            </a:r>
          </a:p>
        </p:txBody>
      </p:sp>
    </p:spTree>
    <p:extLst>
      <p:ext uri="{BB962C8B-B14F-4D97-AF65-F5344CB8AC3E}">
        <p14:creationId xmlns:p14="http://schemas.microsoft.com/office/powerpoint/2010/main" val="2382752492"/>
      </p:ext>
    </p:extLst>
  </p:cSld>
  <p:clrMapOvr>
    <a:masterClrMapping/>
  </p:clrMapOvr>
  <mc:AlternateContent xmlns:mc="http://schemas.openxmlformats.org/markup-compatibility/2006" xmlns:p14="http://schemas.microsoft.com/office/powerpoint/2010/main">
    <mc:Choice Requires="p14">
      <p:transition spd="slow" p14:dur="2000" advTm="1514"/>
    </mc:Choice>
    <mc:Fallback xmlns="">
      <p:transition spd="slow" advTm="151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18" name="ZoneTexte 17">
            <a:extLst>
              <a:ext uri="{FF2B5EF4-FFF2-40B4-BE49-F238E27FC236}">
                <a16:creationId xmlns:a16="http://schemas.microsoft.com/office/drawing/2014/main" id="{DC259748-E071-A7D2-593F-16624F0A53F6}"/>
              </a:ext>
            </a:extLst>
          </p:cNvPr>
          <p:cNvSpPr txBox="1"/>
          <p:nvPr/>
        </p:nvSpPr>
        <p:spPr>
          <a:xfrm>
            <a:off x="11024291" y="6120388"/>
            <a:ext cx="681597" cy="338554"/>
          </a:xfrm>
          <a:prstGeom prst="rect">
            <a:avLst/>
          </a:prstGeom>
          <a:noFill/>
          <a:ln w="9525">
            <a:solidFill>
              <a:schemeClr val="tx1"/>
            </a:solidFill>
          </a:ln>
        </p:spPr>
        <p:txBody>
          <a:bodyPr wrap="none" rtlCol="0">
            <a:spAutoFit/>
          </a:bodyPr>
          <a:lstStyle/>
          <a:p>
            <a:r>
              <a:rPr lang="fr-FR" sz="1600" i="1" dirty="0"/>
              <a:t>11/25</a:t>
            </a:r>
          </a:p>
        </p:txBody>
      </p:sp>
      <p:sp>
        <p:nvSpPr>
          <p:cNvPr id="23" name="ZoneTexte 22">
            <a:extLst>
              <a:ext uri="{FF2B5EF4-FFF2-40B4-BE49-F238E27FC236}">
                <a16:creationId xmlns:a16="http://schemas.microsoft.com/office/drawing/2014/main" id="{9AB7146D-C1C5-58DA-B6BA-3F85D7F4C549}"/>
              </a:ext>
            </a:extLst>
          </p:cNvPr>
          <p:cNvSpPr txBox="1"/>
          <p:nvPr/>
        </p:nvSpPr>
        <p:spPr>
          <a:xfrm>
            <a:off x="4422784" y="677652"/>
            <a:ext cx="2765760" cy="461665"/>
          </a:xfrm>
          <a:prstGeom prst="rect">
            <a:avLst/>
          </a:prstGeom>
          <a:noFill/>
        </p:spPr>
        <p:txBody>
          <a:bodyPr wrap="square" rtlCol="0">
            <a:spAutoFit/>
          </a:bodyPr>
          <a:lstStyle/>
          <a:p>
            <a:pPr algn="ctr"/>
            <a:r>
              <a:rPr lang="fr-FR" sz="2400" dirty="0"/>
              <a:t>Description</a:t>
            </a:r>
          </a:p>
        </p:txBody>
      </p:sp>
      <p:pic>
        <p:nvPicPr>
          <p:cNvPr id="28" name="Picture 22" descr="Motion capture Icon - Download Motion capture Icon 1746378 | Noun Project">
            <a:extLst>
              <a:ext uri="{FF2B5EF4-FFF2-40B4-BE49-F238E27FC236}">
                <a16:creationId xmlns:a16="http://schemas.microsoft.com/office/drawing/2014/main" id="{359FFF8C-9062-D026-6572-277D093806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428" y="557438"/>
            <a:ext cx="488922" cy="48892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576537A-AAB5-BB9C-E9EA-D13A20B963B2}"/>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30" name="Rectangle 29">
            <a:extLst>
              <a:ext uri="{FF2B5EF4-FFF2-40B4-BE49-F238E27FC236}">
                <a16:creationId xmlns:a16="http://schemas.microsoft.com/office/drawing/2014/main" id="{D40D4E9E-102B-FE77-EC63-2A2D0B52701B}"/>
              </a:ext>
            </a:extLst>
          </p:cNvPr>
          <p:cNvSpPr/>
          <p:nvPr/>
        </p:nvSpPr>
        <p:spPr>
          <a:xfrm>
            <a:off x="3242547" y="-1261"/>
            <a:ext cx="2765760"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ea typeface="+mj-ea"/>
                <a:cs typeface="+mj-cs"/>
                <a:sym typeface="Calibri"/>
              </a:rPr>
              <a:t>Méthode</a:t>
            </a:r>
            <a:endParaRPr kumimoji="0" lang="en-GB" sz="1800" b="0" i="0" u="none" strike="noStrike" cap="none" spc="0" normalizeH="0" baseline="0" dirty="0">
              <a:ln>
                <a:noFill/>
              </a:ln>
              <a:effectLst/>
              <a:uFillTx/>
              <a:ea typeface="+mj-ea"/>
              <a:cs typeface="+mj-cs"/>
              <a:sym typeface="Calibri"/>
            </a:endParaRPr>
          </a:p>
        </p:txBody>
      </p:sp>
      <p:sp>
        <p:nvSpPr>
          <p:cNvPr id="31" name="Rectangle 30">
            <a:extLst>
              <a:ext uri="{FF2B5EF4-FFF2-40B4-BE49-F238E27FC236}">
                <a16:creationId xmlns:a16="http://schemas.microsoft.com/office/drawing/2014/main" id="{9FC6B428-D5D6-91BD-3559-D10F3C1FB1C6}"/>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32" name="Rectangle 31">
            <a:extLst>
              <a:ext uri="{FF2B5EF4-FFF2-40B4-BE49-F238E27FC236}">
                <a16:creationId xmlns:a16="http://schemas.microsoft.com/office/drawing/2014/main" id="{53DFF292-6C7E-AD12-5373-E62B342D8D21}"/>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pic>
        <p:nvPicPr>
          <p:cNvPr id="2" name="tache">
            <a:hlinkClick r:id="" action="ppaction://media"/>
            <a:extLst>
              <a:ext uri="{FF2B5EF4-FFF2-40B4-BE49-F238E27FC236}">
                <a16:creationId xmlns:a16="http://schemas.microsoft.com/office/drawing/2014/main" id="{2BAB4C13-2399-B241-F545-AD78FD47E0AB}"/>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1878507" y="1255436"/>
            <a:ext cx="8039505" cy="4522222"/>
          </a:xfrm>
          <a:prstGeom prst="rect">
            <a:avLst/>
          </a:prstGeom>
        </p:spPr>
      </p:pic>
      <p:sp>
        <p:nvSpPr>
          <p:cNvPr id="3" name="Rectangle 2">
            <a:extLst>
              <a:ext uri="{FF2B5EF4-FFF2-40B4-BE49-F238E27FC236}">
                <a16:creationId xmlns:a16="http://schemas.microsoft.com/office/drawing/2014/main" id="{7261E954-A1EE-5D11-2EE4-A8B9750FC3B5}"/>
              </a:ext>
            </a:extLst>
          </p:cNvPr>
          <p:cNvSpPr/>
          <p:nvPr/>
        </p:nvSpPr>
        <p:spPr>
          <a:xfrm>
            <a:off x="2354897" y="1723104"/>
            <a:ext cx="7086723" cy="3606071"/>
          </a:xfrm>
          <a:prstGeom prst="rect">
            <a:avLst/>
          </a:prstGeom>
          <a:noFill/>
          <a:ln w="952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p14="http://schemas.microsoft.com/office/powerpoint/2010/main">
        <mc:Choice Requires="p14">
          <p:contentPart p14:bwMode="auto" r:id="rId9">
            <p14:nvContentPartPr>
              <p14:cNvPr id="5" name="Encre 4">
                <a:extLst>
                  <a:ext uri="{FF2B5EF4-FFF2-40B4-BE49-F238E27FC236}">
                    <a16:creationId xmlns:a16="http://schemas.microsoft.com/office/drawing/2014/main" id="{44FFEA59-1A1F-AFFD-F2DD-23E8E45AD24F}"/>
                  </a:ext>
                </a:extLst>
              </p14:cNvPr>
              <p14:cNvContentPartPr/>
              <p14:nvPr/>
            </p14:nvContentPartPr>
            <p14:xfrm>
              <a:off x="6916169" y="2929277"/>
              <a:ext cx="261000" cy="254520"/>
            </p14:xfrm>
          </p:contentPart>
        </mc:Choice>
        <mc:Fallback xmlns="">
          <p:pic>
            <p:nvPicPr>
              <p:cNvPr id="5" name="Encre 4">
                <a:extLst>
                  <a:ext uri="{FF2B5EF4-FFF2-40B4-BE49-F238E27FC236}">
                    <a16:creationId xmlns:a16="http://schemas.microsoft.com/office/drawing/2014/main" id="{44FFEA59-1A1F-AFFD-F2DD-23E8E45AD24F}"/>
                  </a:ext>
                </a:extLst>
              </p:cNvPr>
              <p:cNvPicPr/>
              <p:nvPr/>
            </p:nvPicPr>
            <p:blipFill>
              <a:blip r:embed="rId10"/>
              <a:stretch>
                <a:fillRect/>
              </a:stretch>
            </p:blipFill>
            <p:spPr>
              <a:xfrm>
                <a:off x="6880169" y="2857637"/>
                <a:ext cx="3326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Encre 5">
                <a:extLst>
                  <a:ext uri="{FF2B5EF4-FFF2-40B4-BE49-F238E27FC236}">
                    <a16:creationId xmlns:a16="http://schemas.microsoft.com/office/drawing/2014/main" id="{9CFF0919-69D5-DB97-99ED-21A418475BEC}"/>
                  </a:ext>
                </a:extLst>
              </p14:cNvPr>
              <p14:cNvContentPartPr/>
              <p14:nvPr/>
            </p14:nvContentPartPr>
            <p14:xfrm>
              <a:off x="7223969" y="2698517"/>
              <a:ext cx="190440" cy="164160"/>
            </p14:xfrm>
          </p:contentPart>
        </mc:Choice>
        <mc:Fallback xmlns="">
          <p:pic>
            <p:nvPicPr>
              <p:cNvPr id="6" name="Encre 5">
                <a:extLst>
                  <a:ext uri="{FF2B5EF4-FFF2-40B4-BE49-F238E27FC236}">
                    <a16:creationId xmlns:a16="http://schemas.microsoft.com/office/drawing/2014/main" id="{9CFF0919-69D5-DB97-99ED-21A418475BEC}"/>
                  </a:ext>
                </a:extLst>
              </p:cNvPr>
              <p:cNvPicPr/>
              <p:nvPr/>
            </p:nvPicPr>
            <p:blipFill>
              <a:blip r:embed="rId12"/>
              <a:stretch>
                <a:fillRect/>
              </a:stretch>
            </p:blipFill>
            <p:spPr>
              <a:xfrm>
                <a:off x="7188329" y="2626877"/>
                <a:ext cx="2620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cre 16">
                <a:extLst>
                  <a:ext uri="{FF2B5EF4-FFF2-40B4-BE49-F238E27FC236}">
                    <a16:creationId xmlns:a16="http://schemas.microsoft.com/office/drawing/2014/main" id="{0E8AA65D-ADFE-C261-73F6-28C66A9064C2}"/>
                  </a:ext>
                </a:extLst>
              </p14:cNvPr>
              <p14:cNvContentPartPr/>
              <p14:nvPr/>
            </p14:nvContentPartPr>
            <p14:xfrm>
              <a:off x="6715289" y="2937197"/>
              <a:ext cx="366120" cy="388440"/>
            </p14:xfrm>
          </p:contentPart>
        </mc:Choice>
        <mc:Fallback xmlns="">
          <p:pic>
            <p:nvPicPr>
              <p:cNvPr id="17" name="Encre 16">
                <a:extLst>
                  <a:ext uri="{FF2B5EF4-FFF2-40B4-BE49-F238E27FC236}">
                    <a16:creationId xmlns:a16="http://schemas.microsoft.com/office/drawing/2014/main" id="{0E8AA65D-ADFE-C261-73F6-28C66A9064C2}"/>
                  </a:ext>
                </a:extLst>
              </p:cNvPr>
              <p:cNvPicPr/>
              <p:nvPr/>
            </p:nvPicPr>
            <p:blipFill>
              <a:blip r:embed="rId14"/>
              <a:stretch>
                <a:fillRect/>
              </a:stretch>
            </p:blipFill>
            <p:spPr>
              <a:xfrm>
                <a:off x="6679649" y="2865557"/>
                <a:ext cx="43776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cre 19">
                <a:extLst>
                  <a:ext uri="{FF2B5EF4-FFF2-40B4-BE49-F238E27FC236}">
                    <a16:creationId xmlns:a16="http://schemas.microsoft.com/office/drawing/2014/main" id="{6B029911-5C04-71A3-851F-4C72C5682E01}"/>
                  </a:ext>
                </a:extLst>
              </p14:cNvPr>
              <p14:cNvContentPartPr/>
              <p14:nvPr/>
            </p14:nvContentPartPr>
            <p14:xfrm>
              <a:off x="6723929" y="3224837"/>
              <a:ext cx="335880" cy="150120"/>
            </p14:xfrm>
          </p:contentPart>
        </mc:Choice>
        <mc:Fallback xmlns="">
          <p:pic>
            <p:nvPicPr>
              <p:cNvPr id="20" name="Encre 19">
                <a:extLst>
                  <a:ext uri="{FF2B5EF4-FFF2-40B4-BE49-F238E27FC236}">
                    <a16:creationId xmlns:a16="http://schemas.microsoft.com/office/drawing/2014/main" id="{6B029911-5C04-71A3-851F-4C72C5682E01}"/>
                  </a:ext>
                </a:extLst>
              </p:cNvPr>
              <p:cNvPicPr/>
              <p:nvPr/>
            </p:nvPicPr>
            <p:blipFill>
              <a:blip r:embed="rId16"/>
              <a:stretch>
                <a:fillRect/>
              </a:stretch>
            </p:blipFill>
            <p:spPr>
              <a:xfrm>
                <a:off x="6688289" y="3152837"/>
                <a:ext cx="4075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cre 20">
                <a:extLst>
                  <a:ext uri="{FF2B5EF4-FFF2-40B4-BE49-F238E27FC236}">
                    <a16:creationId xmlns:a16="http://schemas.microsoft.com/office/drawing/2014/main" id="{548F1A26-7F72-3786-D1F5-7FF1AE629540}"/>
                  </a:ext>
                </a:extLst>
              </p14:cNvPr>
              <p14:cNvContentPartPr/>
              <p14:nvPr/>
            </p14:nvContentPartPr>
            <p14:xfrm>
              <a:off x="6715289" y="2961317"/>
              <a:ext cx="360" cy="342720"/>
            </p14:xfrm>
          </p:contentPart>
        </mc:Choice>
        <mc:Fallback xmlns="">
          <p:pic>
            <p:nvPicPr>
              <p:cNvPr id="21" name="Encre 20">
                <a:extLst>
                  <a:ext uri="{FF2B5EF4-FFF2-40B4-BE49-F238E27FC236}">
                    <a16:creationId xmlns:a16="http://schemas.microsoft.com/office/drawing/2014/main" id="{548F1A26-7F72-3786-D1F5-7FF1AE629540}"/>
                  </a:ext>
                </a:extLst>
              </p:cNvPr>
              <p:cNvPicPr/>
              <p:nvPr/>
            </p:nvPicPr>
            <p:blipFill>
              <a:blip r:embed="rId18"/>
              <a:stretch>
                <a:fillRect/>
              </a:stretch>
            </p:blipFill>
            <p:spPr>
              <a:xfrm>
                <a:off x="6679649" y="2889677"/>
                <a:ext cx="72000" cy="486360"/>
              </a:xfrm>
              <a:prstGeom prst="rect">
                <a:avLst/>
              </a:prstGeom>
            </p:spPr>
          </p:pic>
        </mc:Fallback>
      </mc:AlternateContent>
      <p:pic>
        <p:nvPicPr>
          <p:cNvPr id="33" name="Picture 2" descr="L'horloge - Icônes heure et date gratuites">
            <a:extLst>
              <a:ext uri="{FF2B5EF4-FFF2-40B4-BE49-F238E27FC236}">
                <a16:creationId xmlns:a16="http://schemas.microsoft.com/office/drawing/2014/main" id="{16C2390E-F984-DD40-FD85-D38618F0D36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21111" y="557438"/>
            <a:ext cx="369328" cy="369328"/>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7889B301-EDF8-49FA-8BB3-B9014C3774DF}"/>
              </a:ext>
            </a:extLst>
          </p:cNvPr>
          <p:cNvSpPr txBox="1"/>
          <p:nvPr/>
        </p:nvSpPr>
        <p:spPr>
          <a:xfrm>
            <a:off x="1579539" y="927847"/>
            <a:ext cx="723687" cy="307777"/>
          </a:xfrm>
          <a:prstGeom prst="rect">
            <a:avLst/>
          </a:prstGeom>
          <a:noFill/>
        </p:spPr>
        <p:txBody>
          <a:bodyPr wrap="square" rtlCol="0">
            <a:spAutoFit/>
          </a:bodyPr>
          <a:lstStyle/>
          <a:p>
            <a:r>
              <a:rPr lang="fr-FR" sz="1400" i="1" dirty="0"/>
              <a:t>J0/J90</a:t>
            </a:r>
          </a:p>
        </p:txBody>
      </p:sp>
    </p:spTree>
    <p:custDataLst>
      <p:tags r:id="rId1"/>
    </p:custDataLst>
    <p:extLst>
      <p:ext uri="{BB962C8B-B14F-4D97-AF65-F5344CB8AC3E}">
        <p14:creationId xmlns:p14="http://schemas.microsoft.com/office/powerpoint/2010/main" val="268807724"/>
      </p:ext>
    </p:extLst>
  </p:cSld>
  <p:clrMapOvr>
    <a:masterClrMapping/>
  </p:clrMapOvr>
  <mc:AlternateContent xmlns:mc="http://schemas.openxmlformats.org/markup-compatibility/2006" xmlns:p14="http://schemas.microsoft.com/office/powerpoint/2010/main">
    <mc:Choice Requires="p14">
      <p:transition spd="slow" p14:dur="2000" advTm="29099"/>
    </mc:Choice>
    <mc:Fallback xmlns="">
      <p:transition spd="slow" advTm="290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14047" objId="2"/>
        <p14:stopEvt time="19880" objId="2"/>
        <p14:playEvt time="28099" objId="2"/>
        <p14:stopEvt time="29099"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9846" y="5955115"/>
            <a:ext cx="492380" cy="507689"/>
          </a:xfrm>
          <a:prstGeom prst="rect">
            <a:avLst/>
          </a:prstGeom>
          <a:noFill/>
          <a:ln>
            <a:noFill/>
          </a:ln>
        </p:spPr>
      </p:pic>
      <p:sp>
        <p:nvSpPr>
          <p:cNvPr id="22" name="ZoneTexte 21">
            <a:extLst>
              <a:ext uri="{FF2B5EF4-FFF2-40B4-BE49-F238E27FC236}">
                <a16:creationId xmlns:a16="http://schemas.microsoft.com/office/drawing/2014/main" id="{F1DEC322-33FB-BDF8-4AFF-4B464018A1AC}"/>
              </a:ext>
            </a:extLst>
          </p:cNvPr>
          <p:cNvSpPr txBox="1"/>
          <p:nvPr/>
        </p:nvSpPr>
        <p:spPr>
          <a:xfrm>
            <a:off x="3236834" y="668686"/>
            <a:ext cx="5288897" cy="461665"/>
          </a:xfrm>
          <a:prstGeom prst="rect">
            <a:avLst/>
          </a:prstGeom>
          <a:noFill/>
        </p:spPr>
        <p:txBody>
          <a:bodyPr wrap="square" rtlCol="0">
            <a:spAutoFit/>
          </a:bodyPr>
          <a:lstStyle/>
          <a:p>
            <a:pPr algn="ctr"/>
            <a:r>
              <a:rPr lang="fr-FR" sz="2400" dirty="0"/>
              <a:t>Modèle</a:t>
            </a:r>
          </a:p>
        </p:txBody>
      </p:sp>
      <p:sp>
        <p:nvSpPr>
          <p:cNvPr id="132" name="Ellipse 131">
            <a:extLst>
              <a:ext uri="{FF2B5EF4-FFF2-40B4-BE49-F238E27FC236}">
                <a16:creationId xmlns:a16="http://schemas.microsoft.com/office/drawing/2014/main" id="{60174D04-FA42-AE49-78A9-B460B154019A}"/>
              </a:ext>
            </a:extLst>
          </p:cNvPr>
          <p:cNvSpPr/>
          <p:nvPr/>
        </p:nvSpPr>
        <p:spPr>
          <a:xfrm>
            <a:off x="3577699" y="1871912"/>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3" name="Ellipse 132">
            <a:extLst>
              <a:ext uri="{FF2B5EF4-FFF2-40B4-BE49-F238E27FC236}">
                <a16:creationId xmlns:a16="http://schemas.microsoft.com/office/drawing/2014/main" id="{8651000B-B6B5-D940-BA8D-7F343B95D2FF}"/>
              </a:ext>
            </a:extLst>
          </p:cNvPr>
          <p:cNvSpPr/>
          <p:nvPr/>
        </p:nvSpPr>
        <p:spPr>
          <a:xfrm>
            <a:off x="4093954" y="1537902"/>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4" name="Ellipse 133">
            <a:extLst>
              <a:ext uri="{FF2B5EF4-FFF2-40B4-BE49-F238E27FC236}">
                <a16:creationId xmlns:a16="http://schemas.microsoft.com/office/drawing/2014/main" id="{D15A1868-4FF7-EFC8-B12E-2730CA32C382}"/>
              </a:ext>
            </a:extLst>
          </p:cNvPr>
          <p:cNvSpPr/>
          <p:nvPr/>
        </p:nvSpPr>
        <p:spPr>
          <a:xfrm>
            <a:off x="4373989" y="2469447"/>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5" name="Ellipse 134">
            <a:extLst>
              <a:ext uri="{FF2B5EF4-FFF2-40B4-BE49-F238E27FC236}">
                <a16:creationId xmlns:a16="http://schemas.microsoft.com/office/drawing/2014/main" id="{13493CA4-8258-7405-C02A-7DA6A38232D5}"/>
              </a:ext>
            </a:extLst>
          </p:cNvPr>
          <p:cNvSpPr/>
          <p:nvPr/>
        </p:nvSpPr>
        <p:spPr>
          <a:xfrm>
            <a:off x="4791819" y="2147502"/>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6" name="Ellipse 135">
            <a:extLst>
              <a:ext uri="{FF2B5EF4-FFF2-40B4-BE49-F238E27FC236}">
                <a16:creationId xmlns:a16="http://schemas.microsoft.com/office/drawing/2014/main" id="{D9C24915-1BE4-C417-E5C2-55696311448B}"/>
              </a:ext>
            </a:extLst>
          </p:cNvPr>
          <p:cNvSpPr/>
          <p:nvPr/>
        </p:nvSpPr>
        <p:spPr>
          <a:xfrm>
            <a:off x="4142849" y="2870132"/>
            <a:ext cx="97790" cy="9779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7" name="Ellipse 136">
            <a:extLst>
              <a:ext uri="{FF2B5EF4-FFF2-40B4-BE49-F238E27FC236}">
                <a16:creationId xmlns:a16="http://schemas.microsoft.com/office/drawing/2014/main" id="{BF35534F-E339-466B-87F3-C3EB4E5CE3B3}"/>
              </a:ext>
            </a:extLst>
          </p:cNvPr>
          <p:cNvSpPr/>
          <p:nvPr/>
        </p:nvSpPr>
        <p:spPr>
          <a:xfrm>
            <a:off x="4118719" y="3514022"/>
            <a:ext cx="97790" cy="9779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8" name="Ellipse 137">
            <a:extLst>
              <a:ext uri="{FF2B5EF4-FFF2-40B4-BE49-F238E27FC236}">
                <a16:creationId xmlns:a16="http://schemas.microsoft.com/office/drawing/2014/main" id="{C81D460D-4C5E-4556-F38B-FB30C088DC05}"/>
              </a:ext>
            </a:extLst>
          </p:cNvPr>
          <p:cNvSpPr/>
          <p:nvPr/>
        </p:nvSpPr>
        <p:spPr>
          <a:xfrm>
            <a:off x="3735179" y="2633912"/>
            <a:ext cx="97790" cy="9779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9" name="Ellipse 138">
            <a:extLst>
              <a:ext uri="{FF2B5EF4-FFF2-40B4-BE49-F238E27FC236}">
                <a16:creationId xmlns:a16="http://schemas.microsoft.com/office/drawing/2014/main" id="{82E6E3E5-7E39-1FC9-3D62-9E2CCB4CE5C8}"/>
              </a:ext>
            </a:extLst>
          </p:cNvPr>
          <p:cNvSpPr/>
          <p:nvPr/>
        </p:nvSpPr>
        <p:spPr>
          <a:xfrm>
            <a:off x="3735179" y="2988242"/>
            <a:ext cx="97790" cy="9779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40" name="Ellipse 139">
            <a:extLst>
              <a:ext uri="{FF2B5EF4-FFF2-40B4-BE49-F238E27FC236}">
                <a16:creationId xmlns:a16="http://schemas.microsoft.com/office/drawing/2014/main" id="{73FF2BD4-D6C9-91B2-1853-C7537FF07914}"/>
              </a:ext>
            </a:extLst>
          </p:cNvPr>
          <p:cNvSpPr/>
          <p:nvPr/>
        </p:nvSpPr>
        <p:spPr>
          <a:xfrm>
            <a:off x="2820779" y="2811077"/>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41" name="Ellipse 140">
            <a:extLst>
              <a:ext uri="{FF2B5EF4-FFF2-40B4-BE49-F238E27FC236}">
                <a16:creationId xmlns:a16="http://schemas.microsoft.com/office/drawing/2014/main" id="{B6915AF4-2F66-D2A6-0462-2465BE3E2AF0}"/>
              </a:ext>
            </a:extLst>
          </p:cNvPr>
          <p:cNvSpPr/>
          <p:nvPr/>
        </p:nvSpPr>
        <p:spPr>
          <a:xfrm>
            <a:off x="3041759" y="3430202"/>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42" name="Ellipse 141">
            <a:extLst>
              <a:ext uri="{FF2B5EF4-FFF2-40B4-BE49-F238E27FC236}">
                <a16:creationId xmlns:a16="http://schemas.microsoft.com/office/drawing/2014/main" id="{C0DC3145-529B-8F6E-4FDC-8D297EAEA6C9}"/>
              </a:ext>
            </a:extLst>
          </p:cNvPr>
          <p:cNvSpPr/>
          <p:nvPr/>
        </p:nvSpPr>
        <p:spPr>
          <a:xfrm>
            <a:off x="2869674" y="3223827"/>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43" name="Ellipse 142">
            <a:extLst>
              <a:ext uri="{FF2B5EF4-FFF2-40B4-BE49-F238E27FC236}">
                <a16:creationId xmlns:a16="http://schemas.microsoft.com/office/drawing/2014/main" id="{F6FEE586-71A4-DCCA-A45B-CC0743101E2C}"/>
              </a:ext>
            </a:extLst>
          </p:cNvPr>
          <p:cNvSpPr/>
          <p:nvPr/>
        </p:nvSpPr>
        <p:spPr>
          <a:xfrm>
            <a:off x="2717274" y="3474652"/>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44" name="Ellipse 143">
            <a:extLst>
              <a:ext uri="{FF2B5EF4-FFF2-40B4-BE49-F238E27FC236}">
                <a16:creationId xmlns:a16="http://schemas.microsoft.com/office/drawing/2014/main" id="{A19A9A83-861C-7D8A-D9A5-B279C20F78D2}"/>
              </a:ext>
            </a:extLst>
          </p:cNvPr>
          <p:cNvSpPr/>
          <p:nvPr/>
        </p:nvSpPr>
        <p:spPr>
          <a:xfrm>
            <a:off x="2919204" y="4069647"/>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45" name="Ellipse 144">
            <a:extLst>
              <a:ext uri="{FF2B5EF4-FFF2-40B4-BE49-F238E27FC236}">
                <a16:creationId xmlns:a16="http://schemas.microsoft.com/office/drawing/2014/main" id="{7BC1268B-133F-4982-F06C-0BD9B21B53D6}"/>
              </a:ext>
            </a:extLst>
          </p:cNvPr>
          <p:cNvSpPr/>
          <p:nvPr/>
        </p:nvSpPr>
        <p:spPr>
          <a:xfrm>
            <a:off x="3322429" y="4020117"/>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46" name="Ellipse 145">
            <a:extLst>
              <a:ext uri="{FF2B5EF4-FFF2-40B4-BE49-F238E27FC236}">
                <a16:creationId xmlns:a16="http://schemas.microsoft.com/office/drawing/2014/main" id="{C910F831-E516-F82F-3A78-8B31DEAE7104}"/>
              </a:ext>
            </a:extLst>
          </p:cNvPr>
          <p:cNvSpPr/>
          <p:nvPr/>
        </p:nvSpPr>
        <p:spPr>
          <a:xfrm>
            <a:off x="3272899" y="4728142"/>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47" name="Ellipse 146">
            <a:extLst>
              <a:ext uri="{FF2B5EF4-FFF2-40B4-BE49-F238E27FC236}">
                <a16:creationId xmlns:a16="http://schemas.microsoft.com/office/drawing/2014/main" id="{AA0587E7-A430-2FDB-A617-04CC921878C7}"/>
              </a:ext>
            </a:extLst>
          </p:cNvPr>
          <p:cNvSpPr/>
          <p:nvPr/>
        </p:nvSpPr>
        <p:spPr>
          <a:xfrm>
            <a:off x="3224004" y="4374447"/>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48" name="Ellipse 147">
            <a:extLst>
              <a:ext uri="{FF2B5EF4-FFF2-40B4-BE49-F238E27FC236}">
                <a16:creationId xmlns:a16="http://schemas.microsoft.com/office/drawing/2014/main" id="{9BD936A3-C5D0-BC97-13F9-C2D585F1597C}"/>
              </a:ext>
            </a:extLst>
          </p:cNvPr>
          <p:cNvSpPr/>
          <p:nvPr/>
        </p:nvSpPr>
        <p:spPr>
          <a:xfrm>
            <a:off x="3552934" y="4610032"/>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49" name="Ellipse 148">
            <a:extLst>
              <a:ext uri="{FF2B5EF4-FFF2-40B4-BE49-F238E27FC236}">
                <a16:creationId xmlns:a16="http://schemas.microsoft.com/office/drawing/2014/main" id="{613A394C-EDAC-71CC-5971-589B51A75A17}"/>
              </a:ext>
            </a:extLst>
          </p:cNvPr>
          <p:cNvSpPr/>
          <p:nvPr/>
        </p:nvSpPr>
        <p:spPr>
          <a:xfrm>
            <a:off x="3528804" y="4836727"/>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50" name="Ellipse 149">
            <a:extLst>
              <a:ext uri="{FF2B5EF4-FFF2-40B4-BE49-F238E27FC236}">
                <a16:creationId xmlns:a16="http://schemas.microsoft.com/office/drawing/2014/main" id="{176834EA-4227-13B4-E203-F31EA630D042}"/>
              </a:ext>
            </a:extLst>
          </p:cNvPr>
          <p:cNvSpPr/>
          <p:nvPr/>
        </p:nvSpPr>
        <p:spPr>
          <a:xfrm>
            <a:off x="3523724" y="5062787"/>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51" name="Ellipse 150">
            <a:extLst>
              <a:ext uri="{FF2B5EF4-FFF2-40B4-BE49-F238E27FC236}">
                <a16:creationId xmlns:a16="http://schemas.microsoft.com/office/drawing/2014/main" id="{7B1D88F5-C5C5-8BD4-7C0C-36C90BD198F4}"/>
              </a:ext>
            </a:extLst>
          </p:cNvPr>
          <p:cNvSpPr/>
          <p:nvPr/>
        </p:nvSpPr>
        <p:spPr>
          <a:xfrm>
            <a:off x="3784074" y="4885622"/>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cxnSp>
        <p:nvCxnSpPr>
          <p:cNvPr id="152" name="Connecteur droit 151">
            <a:extLst>
              <a:ext uri="{FF2B5EF4-FFF2-40B4-BE49-F238E27FC236}">
                <a16:creationId xmlns:a16="http://schemas.microsoft.com/office/drawing/2014/main" id="{7BD6D329-60AE-80B0-8709-28B620EEF618}"/>
              </a:ext>
            </a:extLst>
          </p:cNvPr>
          <p:cNvCxnSpPr>
            <a:cxnSpLocks/>
          </p:cNvCxnSpPr>
          <p:nvPr/>
        </p:nvCxnSpPr>
        <p:spPr>
          <a:xfrm flipH="1">
            <a:off x="4167614" y="2968557"/>
            <a:ext cx="24130" cy="545465"/>
          </a:xfrm>
          <a:prstGeom prst="line">
            <a:avLst/>
          </a:prstGeom>
        </p:spPr>
        <p:style>
          <a:lnRef idx="1">
            <a:schemeClr val="accent2"/>
          </a:lnRef>
          <a:fillRef idx="0">
            <a:schemeClr val="accent2"/>
          </a:fillRef>
          <a:effectRef idx="0">
            <a:schemeClr val="accent2"/>
          </a:effectRef>
          <a:fontRef idx="minor">
            <a:schemeClr val="tx1"/>
          </a:fontRef>
        </p:style>
      </p:cxnSp>
      <p:cxnSp>
        <p:nvCxnSpPr>
          <p:cNvPr id="153" name="Connecteur droit 152">
            <a:extLst>
              <a:ext uri="{FF2B5EF4-FFF2-40B4-BE49-F238E27FC236}">
                <a16:creationId xmlns:a16="http://schemas.microsoft.com/office/drawing/2014/main" id="{5BBF99FF-5829-2C03-0B3B-02C79D4EBA1C}"/>
              </a:ext>
            </a:extLst>
          </p:cNvPr>
          <p:cNvCxnSpPr>
            <a:cxnSpLocks/>
          </p:cNvCxnSpPr>
          <p:nvPr/>
        </p:nvCxnSpPr>
        <p:spPr>
          <a:xfrm>
            <a:off x="3784074" y="2742497"/>
            <a:ext cx="0" cy="245745"/>
          </a:xfrm>
          <a:prstGeom prst="line">
            <a:avLst/>
          </a:prstGeom>
        </p:spPr>
        <p:style>
          <a:lnRef idx="1">
            <a:schemeClr val="accent2"/>
          </a:lnRef>
          <a:fillRef idx="0">
            <a:schemeClr val="accent2"/>
          </a:fillRef>
          <a:effectRef idx="0">
            <a:schemeClr val="accent2"/>
          </a:effectRef>
          <a:fontRef idx="minor">
            <a:schemeClr val="tx1"/>
          </a:fontRef>
        </p:style>
      </p:cxnSp>
      <p:cxnSp>
        <p:nvCxnSpPr>
          <p:cNvPr id="154" name="Connecteur droit 153">
            <a:extLst>
              <a:ext uri="{FF2B5EF4-FFF2-40B4-BE49-F238E27FC236}">
                <a16:creationId xmlns:a16="http://schemas.microsoft.com/office/drawing/2014/main" id="{6F1B58BF-EDE0-335C-8DB2-1E7D2662F075}"/>
              </a:ext>
            </a:extLst>
          </p:cNvPr>
          <p:cNvCxnSpPr>
            <a:cxnSpLocks/>
          </p:cNvCxnSpPr>
          <p:nvPr/>
        </p:nvCxnSpPr>
        <p:spPr>
          <a:xfrm flipH="1" flipV="1">
            <a:off x="3828524" y="2683442"/>
            <a:ext cx="314325" cy="207645"/>
          </a:xfrm>
          <a:prstGeom prst="line">
            <a:avLst/>
          </a:prstGeom>
        </p:spPr>
        <p:style>
          <a:lnRef idx="1">
            <a:schemeClr val="accent2"/>
          </a:lnRef>
          <a:fillRef idx="0">
            <a:schemeClr val="accent2"/>
          </a:fillRef>
          <a:effectRef idx="0">
            <a:schemeClr val="accent2"/>
          </a:effectRef>
          <a:fontRef idx="minor">
            <a:schemeClr val="tx1"/>
          </a:fontRef>
        </p:style>
      </p:cxnSp>
      <p:cxnSp>
        <p:nvCxnSpPr>
          <p:cNvPr id="155" name="Connecteur droit 154">
            <a:extLst>
              <a:ext uri="{FF2B5EF4-FFF2-40B4-BE49-F238E27FC236}">
                <a16:creationId xmlns:a16="http://schemas.microsoft.com/office/drawing/2014/main" id="{52BF60DF-0F8D-E1C3-8376-EC4380AA01D9}"/>
              </a:ext>
            </a:extLst>
          </p:cNvPr>
          <p:cNvCxnSpPr>
            <a:cxnSpLocks/>
          </p:cNvCxnSpPr>
          <p:nvPr/>
        </p:nvCxnSpPr>
        <p:spPr>
          <a:xfrm flipH="1" flipV="1">
            <a:off x="3823444" y="3067617"/>
            <a:ext cx="309245" cy="460375"/>
          </a:xfrm>
          <a:prstGeom prst="line">
            <a:avLst/>
          </a:prstGeom>
        </p:spPr>
        <p:style>
          <a:lnRef idx="1">
            <a:schemeClr val="accent2"/>
          </a:lnRef>
          <a:fillRef idx="0">
            <a:schemeClr val="accent2"/>
          </a:fillRef>
          <a:effectRef idx="0">
            <a:schemeClr val="accent2"/>
          </a:effectRef>
          <a:fontRef idx="minor">
            <a:schemeClr val="tx1"/>
          </a:fontRef>
        </p:style>
      </p:cxnSp>
      <p:cxnSp>
        <p:nvCxnSpPr>
          <p:cNvPr id="156" name="Connecteur droit 155">
            <a:extLst>
              <a:ext uri="{FF2B5EF4-FFF2-40B4-BE49-F238E27FC236}">
                <a16:creationId xmlns:a16="http://schemas.microsoft.com/office/drawing/2014/main" id="{C9D47AD9-FA82-C5B0-5DE0-EDC6E6C217EA}"/>
              </a:ext>
            </a:extLst>
          </p:cNvPr>
          <p:cNvCxnSpPr>
            <a:cxnSpLocks/>
          </p:cNvCxnSpPr>
          <p:nvPr/>
        </p:nvCxnSpPr>
        <p:spPr>
          <a:xfrm flipH="1" flipV="1">
            <a:off x="4165709" y="1609022"/>
            <a:ext cx="640715" cy="55245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7" name="Connecteur droit 156">
            <a:extLst>
              <a:ext uri="{FF2B5EF4-FFF2-40B4-BE49-F238E27FC236}">
                <a16:creationId xmlns:a16="http://schemas.microsoft.com/office/drawing/2014/main" id="{75FD017C-6116-AF35-6924-2604586CCCC8}"/>
              </a:ext>
            </a:extLst>
          </p:cNvPr>
          <p:cNvCxnSpPr>
            <a:cxnSpLocks/>
          </p:cNvCxnSpPr>
          <p:nvPr/>
        </p:nvCxnSpPr>
        <p:spPr>
          <a:xfrm flipH="1" flipV="1">
            <a:off x="3676124" y="1948747"/>
            <a:ext cx="712470" cy="53467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8" name="Connecteur droit 157">
            <a:extLst>
              <a:ext uri="{FF2B5EF4-FFF2-40B4-BE49-F238E27FC236}">
                <a16:creationId xmlns:a16="http://schemas.microsoft.com/office/drawing/2014/main" id="{AB60A995-6490-E449-C6D6-66ED2FAFB238}"/>
              </a:ext>
            </a:extLst>
          </p:cNvPr>
          <p:cNvCxnSpPr>
            <a:cxnSpLocks/>
          </p:cNvCxnSpPr>
          <p:nvPr/>
        </p:nvCxnSpPr>
        <p:spPr>
          <a:xfrm flipH="1">
            <a:off x="4457809" y="2231322"/>
            <a:ext cx="347980" cy="26098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9" name="Connecteur droit 158">
            <a:extLst>
              <a:ext uri="{FF2B5EF4-FFF2-40B4-BE49-F238E27FC236}">
                <a16:creationId xmlns:a16="http://schemas.microsoft.com/office/drawing/2014/main" id="{55BBED77-A23B-84E3-00FD-C63EB3247C4C}"/>
              </a:ext>
            </a:extLst>
          </p:cNvPr>
          <p:cNvCxnSpPr>
            <a:cxnSpLocks/>
          </p:cNvCxnSpPr>
          <p:nvPr/>
        </p:nvCxnSpPr>
        <p:spPr>
          <a:xfrm flipH="1">
            <a:off x="3656439" y="1551872"/>
            <a:ext cx="521335" cy="32639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0" name="Connecteur droit 159">
            <a:extLst>
              <a:ext uri="{FF2B5EF4-FFF2-40B4-BE49-F238E27FC236}">
                <a16:creationId xmlns:a16="http://schemas.microsoft.com/office/drawing/2014/main" id="{88D00C25-B5E6-A2DA-FD6B-156FDFE6BE1F}"/>
              </a:ext>
            </a:extLst>
          </p:cNvPr>
          <p:cNvCxnSpPr>
            <a:cxnSpLocks/>
          </p:cNvCxnSpPr>
          <p:nvPr/>
        </p:nvCxnSpPr>
        <p:spPr>
          <a:xfrm>
            <a:off x="2879834" y="2909502"/>
            <a:ext cx="38735" cy="314325"/>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61" name="Connecteur droit 160">
            <a:extLst>
              <a:ext uri="{FF2B5EF4-FFF2-40B4-BE49-F238E27FC236}">
                <a16:creationId xmlns:a16="http://schemas.microsoft.com/office/drawing/2014/main" id="{DE7CA4A0-A01C-2806-3AAB-176740CC1367}"/>
              </a:ext>
            </a:extLst>
          </p:cNvPr>
          <p:cNvCxnSpPr>
            <a:cxnSpLocks/>
          </p:cNvCxnSpPr>
          <p:nvPr/>
        </p:nvCxnSpPr>
        <p:spPr>
          <a:xfrm>
            <a:off x="2953494" y="3307647"/>
            <a:ext cx="102235" cy="136525"/>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62" name="Connecteur droit 161">
            <a:extLst>
              <a:ext uri="{FF2B5EF4-FFF2-40B4-BE49-F238E27FC236}">
                <a16:creationId xmlns:a16="http://schemas.microsoft.com/office/drawing/2014/main" id="{FECCE40E-4C32-C186-DA3A-11B87EEEB2FC}"/>
              </a:ext>
            </a:extLst>
          </p:cNvPr>
          <p:cNvCxnSpPr>
            <a:cxnSpLocks/>
          </p:cNvCxnSpPr>
          <p:nvPr/>
        </p:nvCxnSpPr>
        <p:spPr>
          <a:xfrm flipH="1">
            <a:off x="2783314" y="3317172"/>
            <a:ext cx="104140" cy="186690"/>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63" name="Connecteur droit 162">
            <a:extLst>
              <a:ext uri="{FF2B5EF4-FFF2-40B4-BE49-F238E27FC236}">
                <a16:creationId xmlns:a16="http://schemas.microsoft.com/office/drawing/2014/main" id="{5B4CC379-D15B-2D85-86CB-9221B358E995}"/>
              </a:ext>
            </a:extLst>
          </p:cNvPr>
          <p:cNvCxnSpPr>
            <a:cxnSpLocks/>
          </p:cNvCxnSpPr>
          <p:nvPr/>
        </p:nvCxnSpPr>
        <p:spPr>
          <a:xfrm>
            <a:off x="3283694" y="4777672"/>
            <a:ext cx="342900" cy="107950"/>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64" name="Connecteur droit 163">
            <a:extLst>
              <a:ext uri="{FF2B5EF4-FFF2-40B4-BE49-F238E27FC236}">
                <a16:creationId xmlns:a16="http://schemas.microsoft.com/office/drawing/2014/main" id="{CFE0F7A5-6060-E966-44FE-697E9EBEA4C0}"/>
              </a:ext>
            </a:extLst>
          </p:cNvPr>
          <p:cNvCxnSpPr>
            <a:cxnSpLocks/>
          </p:cNvCxnSpPr>
          <p:nvPr/>
        </p:nvCxnSpPr>
        <p:spPr>
          <a:xfrm flipV="1">
            <a:off x="2796014" y="3479732"/>
            <a:ext cx="245745" cy="29210"/>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65" name="Connecteur droit 164">
            <a:extLst>
              <a:ext uri="{FF2B5EF4-FFF2-40B4-BE49-F238E27FC236}">
                <a16:creationId xmlns:a16="http://schemas.microsoft.com/office/drawing/2014/main" id="{D1B35C67-C861-716F-54E1-D04729958C3D}"/>
              </a:ext>
            </a:extLst>
          </p:cNvPr>
          <p:cNvCxnSpPr>
            <a:cxnSpLocks/>
          </p:cNvCxnSpPr>
          <p:nvPr/>
        </p:nvCxnSpPr>
        <p:spPr>
          <a:xfrm>
            <a:off x="2742674" y="3573077"/>
            <a:ext cx="189865" cy="510540"/>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66" name="Connecteur droit 165">
            <a:extLst>
              <a:ext uri="{FF2B5EF4-FFF2-40B4-BE49-F238E27FC236}">
                <a16:creationId xmlns:a16="http://schemas.microsoft.com/office/drawing/2014/main" id="{E441562C-3CE2-2A9B-9FFE-C1AF92C743B4}"/>
              </a:ext>
            </a:extLst>
          </p:cNvPr>
          <p:cNvCxnSpPr>
            <a:cxnSpLocks/>
          </p:cNvCxnSpPr>
          <p:nvPr/>
        </p:nvCxnSpPr>
        <p:spPr>
          <a:xfrm flipV="1">
            <a:off x="2955399" y="4069647"/>
            <a:ext cx="366395" cy="68580"/>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67" name="Connecteur droit 166">
            <a:extLst>
              <a:ext uri="{FF2B5EF4-FFF2-40B4-BE49-F238E27FC236}">
                <a16:creationId xmlns:a16="http://schemas.microsoft.com/office/drawing/2014/main" id="{0ADB9844-4F9A-2875-FA2E-1D63707FA19D}"/>
              </a:ext>
            </a:extLst>
          </p:cNvPr>
          <p:cNvCxnSpPr>
            <a:cxnSpLocks/>
          </p:cNvCxnSpPr>
          <p:nvPr/>
        </p:nvCxnSpPr>
        <p:spPr>
          <a:xfrm>
            <a:off x="3012549" y="4138227"/>
            <a:ext cx="225425" cy="250190"/>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68" name="Connecteur droit 167">
            <a:extLst>
              <a:ext uri="{FF2B5EF4-FFF2-40B4-BE49-F238E27FC236}">
                <a16:creationId xmlns:a16="http://schemas.microsoft.com/office/drawing/2014/main" id="{083A3755-8AC6-3C3B-3C26-3670AAA9F0D2}"/>
              </a:ext>
            </a:extLst>
          </p:cNvPr>
          <p:cNvCxnSpPr>
            <a:cxnSpLocks/>
          </p:cNvCxnSpPr>
          <p:nvPr/>
        </p:nvCxnSpPr>
        <p:spPr>
          <a:xfrm>
            <a:off x="3272899" y="4472872"/>
            <a:ext cx="32385" cy="346075"/>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69" name="Connecteur droit 168">
            <a:extLst>
              <a:ext uri="{FF2B5EF4-FFF2-40B4-BE49-F238E27FC236}">
                <a16:creationId xmlns:a16="http://schemas.microsoft.com/office/drawing/2014/main" id="{46E0D5D5-096D-3C1B-BBEC-FB202D31234B}"/>
              </a:ext>
            </a:extLst>
          </p:cNvPr>
          <p:cNvCxnSpPr>
            <a:cxnSpLocks/>
          </p:cNvCxnSpPr>
          <p:nvPr/>
        </p:nvCxnSpPr>
        <p:spPr>
          <a:xfrm>
            <a:off x="3328779" y="4448107"/>
            <a:ext cx="263525" cy="201295"/>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70" name="Connecteur droit 169">
            <a:extLst>
              <a:ext uri="{FF2B5EF4-FFF2-40B4-BE49-F238E27FC236}">
                <a16:creationId xmlns:a16="http://schemas.microsoft.com/office/drawing/2014/main" id="{3E32A380-AA79-CD0B-73C3-A71E4AF8C9A9}"/>
              </a:ext>
            </a:extLst>
          </p:cNvPr>
          <p:cNvCxnSpPr>
            <a:cxnSpLocks/>
          </p:cNvCxnSpPr>
          <p:nvPr/>
        </p:nvCxnSpPr>
        <p:spPr>
          <a:xfrm flipV="1">
            <a:off x="3354814" y="4694487"/>
            <a:ext cx="212090" cy="83185"/>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71" name="Connecteur droit 170">
            <a:extLst>
              <a:ext uri="{FF2B5EF4-FFF2-40B4-BE49-F238E27FC236}">
                <a16:creationId xmlns:a16="http://schemas.microsoft.com/office/drawing/2014/main" id="{E80B6D93-A687-9AC2-84C2-3ED28FCA827E}"/>
              </a:ext>
            </a:extLst>
          </p:cNvPr>
          <p:cNvCxnSpPr>
            <a:cxnSpLocks/>
          </p:cNvCxnSpPr>
          <p:nvPr/>
        </p:nvCxnSpPr>
        <p:spPr>
          <a:xfrm flipH="1">
            <a:off x="3577699" y="4694487"/>
            <a:ext cx="59055" cy="141605"/>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72" name="Connecteur droit 171">
            <a:extLst>
              <a:ext uri="{FF2B5EF4-FFF2-40B4-BE49-F238E27FC236}">
                <a16:creationId xmlns:a16="http://schemas.microsoft.com/office/drawing/2014/main" id="{7663067C-96B6-210E-3815-307F0BA18EE0}"/>
              </a:ext>
            </a:extLst>
          </p:cNvPr>
          <p:cNvCxnSpPr>
            <a:cxnSpLocks/>
          </p:cNvCxnSpPr>
          <p:nvPr/>
        </p:nvCxnSpPr>
        <p:spPr>
          <a:xfrm>
            <a:off x="3627229" y="4885622"/>
            <a:ext cx="156845" cy="48895"/>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73" name="Connecteur droit 172">
            <a:extLst>
              <a:ext uri="{FF2B5EF4-FFF2-40B4-BE49-F238E27FC236}">
                <a16:creationId xmlns:a16="http://schemas.microsoft.com/office/drawing/2014/main" id="{54C835C2-9023-254B-1794-973D3CDBDBB5}"/>
              </a:ext>
            </a:extLst>
          </p:cNvPr>
          <p:cNvCxnSpPr>
            <a:cxnSpLocks/>
          </p:cNvCxnSpPr>
          <p:nvPr/>
        </p:nvCxnSpPr>
        <p:spPr>
          <a:xfrm flipH="1">
            <a:off x="3572619" y="4919912"/>
            <a:ext cx="19050" cy="142240"/>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74" name="Connecteur droit 173">
            <a:extLst>
              <a:ext uri="{FF2B5EF4-FFF2-40B4-BE49-F238E27FC236}">
                <a16:creationId xmlns:a16="http://schemas.microsoft.com/office/drawing/2014/main" id="{06DD47F5-EA4A-89F1-1084-07C9FEA23BF2}"/>
              </a:ext>
            </a:extLst>
          </p:cNvPr>
          <p:cNvCxnSpPr>
            <a:cxnSpLocks/>
          </p:cNvCxnSpPr>
          <p:nvPr/>
        </p:nvCxnSpPr>
        <p:spPr>
          <a:xfrm flipV="1">
            <a:off x="3622149" y="4955472"/>
            <a:ext cx="180340" cy="156210"/>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sp>
        <p:nvSpPr>
          <p:cNvPr id="175" name="ZoneTexte 110">
            <a:extLst>
              <a:ext uri="{FF2B5EF4-FFF2-40B4-BE49-F238E27FC236}">
                <a16:creationId xmlns:a16="http://schemas.microsoft.com/office/drawing/2014/main" id="{CDA30ABB-997A-6B0F-59C4-1425A3F0A486}"/>
              </a:ext>
            </a:extLst>
          </p:cNvPr>
          <p:cNvSpPr txBox="1">
            <a:spLocks noChangeArrowheads="1"/>
          </p:cNvSpPr>
          <p:nvPr/>
        </p:nvSpPr>
        <p:spPr bwMode="auto">
          <a:xfrm>
            <a:off x="4922121" y="2091816"/>
            <a:ext cx="4429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LFH</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76" name="ZoneTexte 111">
            <a:extLst>
              <a:ext uri="{FF2B5EF4-FFF2-40B4-BE49-F238E27FC236}">
                <a16:creationId xmlns:a16="http://schemas.microsoft.com/office/drawing/2014/main" id="{943DC26F-F4DF-7B97-2146-09F439D0D616}"/>
              </a:ext>
            </a:extLst>
          </p:cNvPr>
          <p:cNvSpPr txBox="1">
            <a:spLocks noChangeArrowheads="1"/>
          </p:cNvSpPr>
          <p:nvPr/>
        </p:nvSpPr>
        <p:spPr bwMode="auto">
          <a:xfrm>
            <a:off x="4488734" y="2549016"/>
            <a:ext cx="4429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RFH</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77" name="ZoneTexte 112">
            <a:extLst>
              <a:ext uri="{FF2B5EF4-FFF2-40B4-BE49-F238E27FC236}">
                <a16:creationId xmlns:a16="http://schemas.microsoft.com/office/drawing/2014/main" id="{3F0E213F-4736-5DB6-93A7-3FB5E62E028B}"/>
              </a:ext>
            </a:extLst>
          </p:cNvPr>
          <p:cNvSpPr txBox="1">
            <a:spLocks noChangeArrowheads="1"/>
          </p:cNvSpPr>
          <p:nvPr/>
        </p:nvSpPr>
        <p:spPr bwMode="auto">
          <a:xfrm>
            <a:off x="3159996" y="1775904"/>
            <a:ext cx="517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RBH</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78" name="ZoneTexte 113">
            <a:extLst>
              <a:ext uri="{FF2B5EF4-FFF2-40B4-BE49-F238E27FC236}">
                <a16:creationId xmlns:a16="http://schemas.microsoft.com/office/drawing/2014/main" id="{243C229D-9917-FA75-6BD1-754CAF19F42F}"/>
              </a:ext>
            </a:extLst>
          </p:cNvPr>
          <p:cNvSpPr txBox="1">
            <a:spLocks noChangeArrowheads="1"/>
          </p:cNvSpPr>
          <p:nvPr/>
        </p:nvSpPr>
        <p:spPr bwMode="auto">
          <a:xfrm>
            <a:off x="4218859" y="2795079"/>
            <a:ext cx="4429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IJ</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79" name="ZoneTexte 114">
            <a:extLst>
              <a:ext uri="{FF2B5EF4-FFF2-40B4-BE49-F238E27FC236}">
                <a16:creationId xmlns:a16="http://schemas.microsoft.com/office/drawing/2014/main" id="{7CAA693B-6D84-AACD-655C-DCEFB2E193B8}"/>
              </a:ext>
            </a:extLst>
          </p:cNvPr>
          <p:cNvSpPr txBox="1">
            <a:spLocks noChangeArrowheads="1"/>
          </p:cNvSpPr>
          <p:nvPr/>
        </p:nvSpPr>
        <p:spPr bwMode="auto">
          <a:xfrm>
            <a:off x="4066459" y="1345691"/>
            <a:ext cx="4429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LBH</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80" name="ZoneTexte 115">
            <a:extLst>
              <a:ext uri="{FF2B5EF4-FFF2-40B4-BE49-F238E27FC236}">
                <a16:creationId xmlns:a16="http://schemas.microsoft.com/office/drawing/2014/main" id="{1F35C6A4-F31F-297D-2012-5D65D90EDD24}"/>
              </a:ext>
            </a:extLst>
          </p:cNvPr>
          <p:cNvSpPr txBox="1">
            <a:spLocks noChangeArrowheads="1"/>
          </p:cNvSpPr>
          <p:nvPr/>
        </p:nvSpPr>
        <p:spPr bwMode="auto">
          <a:xfrm>
            <a:off x="4199809" y="3552316"/>
            <a:ext cx="4429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PX</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81" name="ZoneTexte 116">
            <a:extLst>
              <a:ext uri="{FF2B5EF4-FFF2-40B4-BE49-F238E27FC236}">
                <a16:creationId xmlns:a16="http://schemas.microsoft.com/office/drawing/2014/main" id="{A7E1473E-10F1-447B-8866-DA87785957E3}"/>
              </a:ext>
            </a:extLst>
          </p:cNvPr>
          <p:cNvSpPr txBox="1">
            <a:spLocks noChangeArrowheads="1"/>
          </p:cNvSpPr>
          <p:nvPr/>
        </p:nvSpPr>
        <p:spPr bwMode="auto">
          <a:xfrm>
            <a:off x="3588621" y="2441066"/>
            <a:ext cx="4429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C7</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82" name="ZoneTexte 117">
            <a:extLst>
              <a:ext uri="{FF2B5EF4-FFF2-40B4-BE49-F238E27FC236}">
                <a16:creationId xmlns:a16="http://schemas.microsoft.com/office/drawing/2014/main" id="{5BA203AC-6A46-C2CC-585D-0EBB060CA39E}"/>
              </a:ext>
            </a:extLst>
          </p:cNvPr>
          <p:cNvSpPr txBox="1">
            <a:spLocks noChangeArrowheads="1"/>
          </p:cNvSpPr>
          <p:nvPr/>
        </p:nvSpPr>
        <p:spPr bwMode="auto">
          <a:xfrm>
            <a:off x="3567984" y="3101466"/>
            <a:ext cx="4429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T8</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83" name="ZoneTexte 118">
            <a:extLst>
              <a:ext uri="{FF2B5EF4-FFF2-40B4-BE49-F238E27FC236}">
                <a16:creationId xmlns:a16="http://schemas.microsoft.com/office/drawing/2014/main" id="{BAEE6F98-139C-5A13-619C-D18BB8880CC7}"/>
              </a:ext>
            </a:extLst>
          </p:cNvPr>
          <p:cNvSpPr txBox="1">
            <a:spLocks noChangeArrowheads="1"/>
          </p:cNvSpPr>
          <p:nvPr/>
        </p:nvSpPr>
        <p:spPr bwMode="auto">
          <a:xfrm>
            <a:off x="2428159" y="2645854"/>
            <a:ext cx="517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RAP</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84" name="ZoneTexte 119">
            <a:extLst>
              <a:ext uri="{FF2B5EF4-FFF2-40B4-BE49-F238E27FC236}">
                <a16:creationId xmlns:a16="http://schemas.microsoft.com/office/drawing/2014/main" id="{7E1F19FC-E412-F50E-1624-5618462B8CEE}"/>
              </a:ext>
            </a:extLst>
          </p:cNvPr>
          <p:cNvSpPr txBox="1">
            <a:spLocks noChangeArrowheads="1"/>
          </p:cNvSpPr>
          <p:nvPr/>
        </p:nvSpPr>
        <p:spPr bwMode="auto">
          <a:xfrm>
            <a:off x="2428159" y="4025391"/>
            <a:ext cx="6302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RLEPI</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85" name="ZoneTexte 120">
            <a:extLst>
              <a:ext uri="{FF2B5EF4-FFF2-40B4-BE49-F238E27FC236}">
                <a16:creationId xmlns:a16="http://schemas.microsoft.com/office/drawing/2014/main" id="{F50A261A-F889-0C63-4832-734634FC542D}"/>
              </a:ext>
            </a:extLst>
          </p:cNvPr>
          <p:cNvSpPr txBox="1">
            <a:spLocks noChangeArrowheads="1"/>
          </p:cNvSpPr>
          <p:nvPr/>
        </p:nvSpPr>
        <p:spPr bwMode="auto">
          <a:xfrm>
            <a:off x="3388596" y="3855529"/>
            <a:ext cx="6429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RMEPI</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86" name="ZoneTexte 121">
            <a:extLst>
              <a:ext uri="{FF2B5EF4-FFF2-40B4-BE49-F238E27FC236}">
                <a16:creationId xmlns:a16="http://schemas.microsoft.com/office/drawing/2014/main" id="{45A9D556-0B4C-BE33-8597-587399F32A8D}"/>
              </a:ext>
            </a:extLst>
          </p:cNvPr>
          <p:cNvSpPr txBox="1">
            <a:spLocks noChangeArrowheads="1"/>
          </p:cNvSpPr>
          <p:nvPr/>
        </p:nvSpPr>
        <p:spPr bwMode="auto">
          <a:xfrm>
            <a:off x="3279059" y="4184141"/>
            <a:ext cx="6429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RPROX</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87" name="ZoneTexte 122">
            <a:extLst>
              <a:ext uri="{FF2B5EF4-FFF2-40B4-BE49-F238E27FC236}">
                <a16:creationId xmlns:a16="http://schemas.microsoft.com/office/drawing/2014/main" id="{2F384013-8E5B-52A1-3741-3FE18BD4351B}"/>
              </a:ext>
            </a:extLst>
          </p:cNvPr>
          <p:cNvSpPr txBox="1">
            <a:spLocks noChangeArrowheads="1"/>
          </p:cNvSpPr>
          <p:nvPr/>
        </p:nvSpPr>
        <p:spPr bwMode="auto">
          <a:xfrm>
            <a:off x="2832971" y="4719129"/>
            <a:ext cx="5651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RRUL</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88" name="ZoneTexte 123">
            <a:extLst>
              <a:ext uri="{FF2B5EF4-FFF2-40B4-BE49-F238E27FC236}">
                <a16:creationId xmlns:a16="http://schemas.microsoft.com/office/drawing/2014/main" id="{7864F12B-63CC-AD68-2170-2E9595B8E620}"/>
              </a:ext>
            </a:extLst>
          </p:cNvPr>
          <p:cNvSpPr txBox="1">
            <a:spLocks noChangeArrowheads="1"/>
          </p:cNvSpPr>
          <p:nvPr/>
        </p:nvSpPr>
        <p:spPr bwMode="auto">
          <a:xfrm>
            <a:off x="3623546" y="4460366"/>
            <a:ext cx="6254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RRAD</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89" name="ZoneTexte 124">
            <a:extLst>
              <a:ext uri="{FF2B5EF4-FFF2-40B4-BE49-F238E27FC236}">
                <a16:creationId xmlns:a16="http://schemas.microsoft.com/office/drawing/2014/main" id="{82950E20-13A7-8C80-EE08-1F974B2AEAC2}"/>
              </a:ext>
            </a:extLst>
          </p:cNvPr>
          <p:cNvSpPr txBox="1">
            <a:spLocks noChangeArrowheads="1"/>
          </p:cNvSpPr>
          <p:nvPr/>
        </p:nvSpPr>
        <p:spPr bwMode="auto">
          <a:xfrm>
            <a:off x="3609259" y="4652454"/>
            <a:ext cx="517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RCP3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90" name="ZoneTexte 125">
            <a:extLst>
              <a:ext uri="{FF2B5EF4-FFF2-40B4-BE49-F238E27FC236}">
                <a16:creationId xmlns:a16="http://schemas.microsoft.com/office/drawing/2014/main" id="{A5D4E3A5-9EC1-7B38-86C0-52CC5FAA1E24}"/>
              </a:ext>
            </a:extLst>
          </p:cNvPr>
          <p:cNvSpPr txBox="1">
            <a:spLocks noChangeArrowheads="1"/>
          </p:cNvSpPr>
          <p:nvPr/>
        </p:nvSpPr>
        <p:spPr bwMode="auto">
          <a:xfrm>
            <a:off x="3042521" y="5117591"/>
            <a:ext cx="6667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RMET5</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91" name="ZoneTexte 126">
            <a:extLst>
              <a:ext uri="{FF2B5EF4-FFF2-40B4-BE49-F238E27FC236}">
                <a16:creationId xmlns:a16="http://schemas.microsoft.com/office/drawing/2014/main" id="{5EDAB0E1-15B1-8F2F-770D-86BFFD0FEC79}"/>
              </a:ext>
            </a:extLst>
          </p:cNvPr>
          <p:cNvSpPr txBox="1">
            <a:spLocks noChangeArrowheads="1"/>
          </p:cNvSpPr>
          <p:nvPr/>
        </p:nvSpPr>
        <p:spPr bwMode="auto">
          <a:xfrm>
            <a:off x="3857898" y="4777436"/>
            <a:ext cx="7016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RMET2</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92" name="ZoneTexte 127">
            <a:extLst>
              <a:ext uri="{FF2B5EF4-FFF2-40B4-BE49-F238E27FC236}">
                <a16:creationId xmlns:a16="http://schemas.microsoft.com/office/drawing/2014/main" id="{B826B394-E687-54CB-BA61-FFE70065C3AF}"/>
              </a:ext>
            </a:extLst>
          </p:cNvPr>
          <p:cNvSpPr txBox="1">
            <a:spLocks noChangeArrowheads="1"/>
          </p:cNvSpPr>
          <p:nvPr/>
        </p:nvSpPr>
        <p:spPr bwMode="auto">
          <a:xfrm>
            <a:off x="2302746" y="3409441"/>
            <a:ext cx="517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RA3</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93" name="ZoneTexte 128">
            <a:extLst>
              <a:ext uri="{FF2B5EF4-FFF2-40B4-BE49-F238E27FC236}">
                <a16:creationId xmlns:a16="http://schemas.microsoft.com/office/drawing/2014/main" id="{BA81EE88-5860-1B8A-0BBB-00A531AF143D}"/>
              </a:ext>
            </a:extLst>
          </p:cNvPr>
          <p:cNvSpPr txBox="1">
            <a:spLocks noChangeArrowheads="1"/>
          </p:cNvSpPr>
          <p:nvPr/>
        </p:nvSpPr>
        <p:spPr bwMode="auto">
          <a:xfrm>
            <a:off x="3136184" y="3363404"/>
            <a:ext cx="517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RA1</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94" name="ZoneTexte 129">
            <a:extLst>
              <a:ext uri="{FF2B5EF4-FFF2-40B4-BE49-F238E27FC236}">
                <a16:creationId xmlns:a16="http://schemas.microsoft.com/office/drawing/2014/main" id="{8685C1ED-54F9-C680-AF6D-AE187524025A}"/>
              </a:ext>
            </a:extLst>
          </p:cNvPr>
          <p:cNvSpPr txBox="1">
            <a:spLocks noChangeArrowheads="1"/>
          </p:cNvSpPr>
          <p:nvPr/>
        </p:nvSpPr>
        <p:spPr bwMode="auto">
          <a:xfrm>
            <a:off x="2915521" y="3098291"/>
            <a:ext cx="517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RA2</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95" name="Ellipse 194">
            <a:extLst>
              <a:ext uri="{FF2B5EF4-FFF2-40B4-BE49-F238E27FC236}">
                <a16:creationId xmlns:a16="http://schemas.microsoft.com/office/drawing/2014/main" id="{546D7F2B-FE2A-FFD5-9D63-C802675DB635}"/>
              </a:ext>
            </a:extLst>
          </p:cNvPr>
          <p:cNvSpPr/>
          <p:nvPr/>
        </p:nvSpPr>
        <p:spPr>
          <a:xfrm>
            <a:off x="5370939" y="2630737"/>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96" name="Ellipse 195">
            <a:extLst>
              <a:ext uri="{FF2B5EF4-FFF2-40B4-BE49-F238E27FC236}">
                <a16:creationId xmlns:a16="http://schemas.microsoft.com/office/drawing/2014/main" id="{AD2EBA0B-E548-FDE3-D460-2E8A50517190}"/>
              </a:ext>
            </a:extLst>
          </p:cNvPr>
          <p:cNvSpPr/>
          <p:nvPr/>
        </p:nvSpPr>
        <p:spPr>
          <a:xfrm>
            <a:off x="5591919" y="3250497"/>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97" name="Ellipse 196">
            <a:extLst>
              <a:ext uri="{FF2B5EF4-FFF2-40B4-BE49-F238E27FC236}">
                <a16:creationId xmlns:a16="http://schemas.microsoft.com/office/drawing/2014/main" id="{AD667116-2F94-0B80-700E-42616CF556A7}"/>
              </a:ext>
            </a:extLst>
          </p:cNvPr>
          <p:cNvSpPr/>
          <p:nvPr/>
        </p:nvSpPr>
        <p:spPr>
          <a:xfrm>
            <a:off x="5419834" y="3004752"/>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98" name="Ellipse 197">
            <a:extLst>
              <a:ext uri="{FF2B5EF4-FFF2-40B4-BE49-F238E27FC236}">
                <a16:creationId xmlns:a16="http://schemas.microsoft.com/office/drawing/2014/main" id="{000F6930-2F8A-A270-712B-DA71B8D15711}"/>
              </a:ext>
            </a:extLst>
          </p:cNvPr>
          <p:cNvSpPr/>
          <p:nvPr/>
        </p:nvSpPr>
        <p:spPr>
          <a:xfrm>
            <a:off x="5267434" y="3294947"/>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99" name="Ellipse 198">
            <a:extLst>
              <a:ext uri="{FF2B5EF4-FFF2-40B4-BE49-F238E27FC236}">
                <a16:creationId xmlns:a16="http://schemas.microsoft.com/office/drawing/2014/main" id="{2917852C-4320-D89F-3823-C3D589902FB8}"/>
              </a:ext>
            </a:extLst>
          </p:cNvPr>
          <p:cNvSpPr/>
          <p:nvPr/>
        </p:nvSpPr>
        <p:spPr>
          <a:xfrm>
            <a:off x="5429994" y="3908992"/>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00" name="Ellipse 199">
            <a:extLst>
              <a:ext uri="{FF2B5EF4-FFF2-40B4-BE49-F238E27FC236}">
                <a16:creationId xmlns:a16="http://schemas.microsoft.com/office/drawing/2014/main" id="{E80D79C1-E32F-3AFA-0FA6-33B5D4FCEC8A}"/>
              </a:ext>
            </a:extLst>
          </p:cNvPr>
          <p:cNvSpPr/>
          <p:nvPr/>
        </p:nvSpPr>
        <p:spPr>
          <a:xfrm>
            <a:off x="5872589" y="3840412"/>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01" name="Ellipse 200">
            <a:extLst>
              <a:ext uri="{FF2B5EF4-FFF2-40B4-BE49-F238E27FC236}">
                <a16:creationId xmlns:a16="http://schemas.microsoft.com/office/drawing/2014/main" id="{D9C53D77-1ACD-B53F-A52A-1CFC4B715728}"/>
              </a:ext>
            </a:extLst>
          </p:cNvPr>
          <p:cNvSpPr/>
          <p:nvPr/>
        </p:nvSpPr>
        <p:spPr>
          <a:xfrm>
            <a:off x="5823059" y="4548437"/>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02" name="Ellipse 201">
            <a:extLst>
              <a:ext uri="{FF2B5EF4-FFF2-40B4-BE49-F238E27FC236}">
                <a16:creationId xmlns:a16="http://schemas.microsoft.com/office/drawing/2014/main" id="{306F19C6-2ACF-8DC7-1130-2BED47C5C56B}"/>
              </a:ext>
            </a:extLst>
          </p:cNvPr>
          <p:cNvSpPr/>
          <p:nvPr/>
        </p:nvSpPr>
        <p:spPr>
          <a:xfrm>
            <a:off x="5774164" y="4194107"/>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03" name="Ellipse 202">
            <a:extLst>
              <a:ext uri="{FF2B5EF4-FFF2-40B4-BE49-F238E27FC236}">
                <a16:creationId xmlns:a16="http://schemas.microsoft.com/office/drawing/2014/main" id="{DFD10340-509B-9DE0-1A41-F9C0D8B6D7C7}"/>
              </a:ext>
            </a:extLst>
          </p:cNvPr>
          <p:cNvSpPr/>
          <p:nvPr/>
        </p:nvSpPr>
        <p:spPr>
          <a:xfrm>
            <a:off x="6103729" y="4430327"/>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04" name="Ellipse 203">
            <a:extLst>
              <a:ext uri="{FF2B5EF4-FFF2-40B4-BE49-F238E27FC236}">
                <a16:creationId xmlns:a16="http://schemas.microsoft.com/office/drawing/2014/main" id="{1617A86C-8A93-BD17-402C-B8E7904D5DEE}"/>
              </a:ext>
            </a:extLst>
          </p:cNvPr>
          <p:cNvSpPr/>
          <p:nvPr/>
        </p:nvSpPr>
        <p:spPr>
          <a:xfrm>
            <a:off x="6078964" y="4656387"/>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05" name="Ellipse 204">
            <a:extLst>
              <a:ext uri="{FF2B5EF4-FFF2-40B4-BE49-F238E27FC236}">
                <a16:creationId xmlns:a16="http://schemas.microsoft.com/office/drawing/2014/main" id="{26B4EAFB-FD6B-6E0A-B477-688F16627BC0}"/>
              </a:ext>
            </a:extLst>
          </p:cNvPr>
          <p:cNvSpPr/>
          <p:nvPr/>
        </p:nvSpPr>
        <p:spPr>
          <a:xfrm>
            <a:off x="6073884" y="4882447"/>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06" name="Ellipse 205">
            <a:extLst>
              <a:ext uri="{FF2B5EF4-FFF2-40B4-BE49-F238E27FC236}">
                <a16:creationId xmlns:a16="http://schemas.microsoft.com/office/drawing/2014/main" id="{E35CAA53-1DDF-BAC9-126B-2A0D65AEDC63}"/>
              </a:ext>
            </a:extLst>
          </p:cNvPr>
          <p:cNvSpPr/>
          <p:nvPr/>
        </p:nvSpPr>
        <p:spPr>
          <a:xfrm>
            <a:off x="6334234" y="4705917"/>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cxnSp>
        <p:nvCxnSpPr>
          <p:cNvPr id="207" name="Connecteur droit 206">
            <a:extLst>
              <a:ext uri="{FF2B5EF4-FFF2-40B4-BE49-F238E27FC236}">
                <a16:creationId xmlns:a16="http://schemas.microsoft.com/office/drawing/2014/main" id="{0EF10F11-F756-D3D4-B71D-191EF87D5041}"/>
              </a:ext>
            </a:extLst>
          </p:cNvPr>
          <p:cNvCxnSpPr>
            <a:cxnSpLocks/>
          </p:cNvCxnSpPr>
          <p:nvPr/>
        </p:nvCxnSpPr>
        <p:spPr>
          <a:xfrm>
            <a:off x="5429994" y="2689792"/>
            <a:ext cx="38735" cy="31432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8" name="Connecteur droit 207">
            <a:extLst>
              <a:ext uri="{FF2B5EF4-FFF2-40B4-BE49-F238E27FC236}">
                <a16:creationId xmlns:a16="http://schemas.microsoft.com/office/drawing/2014/main" id="{1B9EA3E4-3674-CEF4-62B2-0D1B330FEFCE}"/>
              </a:ext>
            </a:extLst>
          </p:cNvPr>
          <p:cNvCxnSpPr>
            <a:cxnSpLocks/>
          </p:cNvCxnSpPr>
          <p:nvPr/>
        </p:nvCxnSpPr>
        <p:spPr>
          <a:xfrm>
            <a:off x="5504289" y="3088572"/>
            <a:ext cx="102235" cy="17589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9" name="Connecteur droit 208">
            <a:extLst>
              <a:ext uri="{FF2B5EF4-FFF2-40B4-BE49-F238E27FC236}">
                <a16:creationId xmlns:a16="http://schemas.microsoft.com/office/drawing/2014/main" id="{F0ED2F6C-C64F-D0CE-5EDF-6C0B2CD8357B}"/>
              </a:ext>
            </a:extLst>
          </p:cNvPr>
          <p:cNvCxnSpPr>
            <a:cxnSpLocks/>
          </p:cNvCxnSpPr>
          <p:nvPr/>
        </p:nvCxnSpPr>
        <p:spPr>
          <a:xfrm flipH="1">
            <a:off x="5333474" y="3088572"/>
            <a:ext cx="100965" cy="23558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0" name="Connecteur droit 209">
            <a:extLst>
              <a:ext uri="{FF2B5EF4-FFF2-40B4-BE49-F238E27FC236}">
                <a16:creationId xmlns:a16="http://schemas.microsoft.com/office/drawing/2014/main" id="{5493197E-D194-7D47-F455-B4881BAB550C}"/>
              </a:ext>
            </a:extLst>
          </p:cNvPr>
          <p:cNvCxnSpPr>
            <a:cxnSpLocks/>
          </p:cNvCxnSpPr>
          <p:nvPr/>
        </p:nvCxnSpPr>
        <p:spPr>
          <a:xfrm>
            <a:off x="5906879" y="4632257"/>
            <a:ext cx="186055" cy="3810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1" name="Connecteur droit 210">
            <a:extLst>
              <a:ext uri="{FF2B5EF4-FFF2-40B4-BE49-F238E27FC236}">
                <a16:creationId xmlns:a16="http://schemas.microsoft.com/office/drawing/2014/main" id="{0FC83118-52A1-FCA0-D01B-CE57CFF03F70}"/>
              </a:ext>
            </a:extLst>
          </p:cNvPr>
          <p:cNvCxnSpPr>
            <a:cxnSpLocks/>
          </p:cNvCxnSpPr>
          <p:nvPr/>
        </p:nvCxnSpPr>
        <p:spPr>
          <a:xfrm>
            <a:off x="5346174" y="3329237"/>
            <a:ext cx="259715" cy="508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2" name="Connecteur droit 211">
            <a:extLst>
              <a:ext uri="{FF2B5EF4-FFF2-40B4-BE49-F238E27FC236}">
                <a16:creationId xmlns:a16="http://schemas.microsoft.com/office/drawing/2014/main" id="{5761E2F3-0FBE-09EC-5423-393F63C89E98}"/>
              </a:ext>
            </a:extLst>
          </p:cNvPr>
          <p:cNvCxnSpPr>
            <a:cxnSpLocks/>
          </p:cNvCxnSpPr>
          <p:nvPr/>
        </p:nvCxnSpPr>
        <p:spPr>
          <a:xfrm>
            <a:off x="5316964" y="3392737"/>
            <a:ext cx="127000" cy="53022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3" name="Connecteur droit 212">
            <a:extLst>
              <a:ext uri="{FF2B5EF4-FFF2-40B4-BE49-F238E27FC236}">
                <a16:creationId xmlns:a16="http://schemas.microsoft.com/office/drawing/2014/main" id="{A674A05F-0303-30AC-2499-78A5A6A3B3D1}"/>
              </a:ext>
            </a:extLst>
          </p:cNvPr>
          <p:cNvCxnSpPr>
            <a:cxnSpLocks/>
          </p:cNvCxnSpPr>
          <p:nvPr/>
        </p:nvCxnSpPr>
        <p:spPr>
          <a:xfrm flipV="1">
            <a:off x="5505559" y="3889307"/>
            <a:ext cx="366395" cy="6858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4" name="Connecteur droit 213">
            <a:extLst>
              <a:ext uri="{FF2B5EF4-FFF2-40B4-BE49-F238E27FC236}">
                <a16:creationId xmlns:a16="http://schemas.microsoft.com/office/drawing/2014/main" id="{650223FB-48B0-3BEB-E1C1-0AACD1EEA705}"/>
              </a:ext>
            </a:extLst>
          </p:cNvPr>
          <p:cNvCxnSpPr>
            <a:cxnSpLocks/>
          </p:cNvCxnSpPr>
          <p:nvPr/>
        </p:nvCxnSpPr>
        <p:spPr>
          <a:xfrm>
            <a:off x="5513814" y="3993447"/>
            <a:ext cx="274320" cy="21526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5" name="Connecteur droit 214">
            <a:extLst>
              <a:ext uri="{FF2B5EF4-FFF2-40B4-BE49-F238E27FC236}">
                <a16:creationId xmlns:a16="http://schemas.microsoft.com/office/drawing/2014/main" id="{3229DC44-9B4C-976F-2164-10ACA7DA7CF2}"/>
              </a:ext>
            </a:extLst>
          </p:cNvPr>
          <p:cNvCxnSpPr>
            <a:cxnSpLocks/>
          </p:cNvCxnSpPr>
          <p:nvPr/>
        </p:nvCxnSpPr>
        <p:spPr>
          <a:xfrm>
            <a:off x="5823059" y="4292532"/>
            <a:ext cx="13970" cy="26987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6" name="Connecteur droit 215">
            <a:extLst>
              <a:ext uri="{FF2B5EF4-FFF2-40B4-BE49-F238E27FC236}">
                <a16:creationId xmlns:a16="http://schemas.microsoft.com/office/drawing/2014/main" id="{2D40BC26-7D85-DE2F-6519-B1FB00FC6B1C}"/>
              </a:ext>
            </a:extLst>
          </p:cNvPr>
          <p:cNvCxnSpPr>
            <a:cxnSpLocks/>
          </p:cNvCxnSpPr>
          <p:nvPr/>
        </p:nvCxnSpPr>
        <p:spPr>
          <a:xfrm>
            <a:off x="5878939" y="4268402"/>
            <a:ext cx="263525" cy="20129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7" name="Connecteur droit 216">
            <a:extLst>
              <a:ext uri="{FF2B5EF4-FFF2-40B4-BE49-F238E27FC236}">
                <a16:creationId xmlns:a16="http://schemas.microsoft.com/office/drawing/2014/main" id="{5FFCE5F1-26FB-1515-1F4C-0A9ED2835EB0}"/>
              </a:ext>
            </a:extLst>
          </p:cNvPr>
          <p:cNvCxnSpPr>
            <a:cxnSpLocks/>
          </p:cNvCxnSpPr>
          <p:nvPr/>
        </p:nvCxnSpPr>
        <p:spPr>
          <a:xfrm flipV="1">
            <a:off x="5903069" y="4514147"/>
            <a:ext cx="212090" cy="8318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8" name="Connecteur droit 217">
            <a:extLst>
              <a:ext uri="{FF2B5EF4-FFF2-40B4-BE49-F238E27FC236}">
                <a16:creationId xmlns:a16="http://schemas.microsoft.com/office/drawing/2014/main" id="{C6B515ED-63B0-2404-1A54-5E24730D4266}"/>
              </a:ext>
            </a:extLst>
          </p:cNvPr>
          <p:cNvCxnSpPr>
            <a:cxnSpLocks/>
          </p:cNvCxnSpPr>
          <p:nvPr/>
        </p:nvCxnSpPr>
        <p:spPr>
          <a:xfrm flipH="1">
            <a:off x="6127859" y="4514147"/>
            <a:ext cx="59055" cy="14160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9" name="Connecteur droit 218">
            <a:extLst>
              <a:ext uri="{FF2B5EF4-FFF2-40B4-BE49-F238E27FC236}">
                <a16:creationId xmlns:a16="http://schemas.microsoft.com/office/drawing/2014/main" id="{BC71935C-1C68-D0A2-126E-90A977E87725}"/>
              </a:ext>
            </a:extLst>
          </p:cNvPr>
          <p:cNvCxnSpPr>
            <a:cxnSpLocks/>
          </p:cNvCxnSpPr>
          <p:nvPr/>
        </p:nvCxnSpPr>
        <p:spPr>
          <a:xfrm>
            <a:off x="6177389" y="4705917"/>
            <a:ext cx="156845" cy="4889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0" name="Connecteur droit 219">
            <a:extLst>
              <a:ext uri="{FF2B5EF4-FFF2-40B4-BE49-F238E27FC236}">
                <a16:creationId xmlns:a16="http://schemas.microsoft.com/office/drawing/2014/main" id="{F12EF0B8-BF63-D88C-B838-26A4D9579795}"/>
              </a:ext>
            </a:extLst>
          </p:cNvPr>
          <p:cNvCxnSpPr>
            <a:cxnSpLocks/>
          </p:cNvCxnSpPr>
          <p:nvPr/>
        </p:nvCxnSpPr>
        <p:spPr>
          <a:xfrm flipH="1">
            <a:off x="6091029" y="4761162"/>
            <a:ext cx="19050" cy="14224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1" name="Connecteur droit 220">
            <a:extLst>
              <a:ext uri="{FF2B5EF4-FFF2-40B4-BE49-F238E27FC236}">
                <a16:creationId xmlns:a16="http://schemas.microsoft.com/office/drawing/2014/main" id="{B8D25454-C821-3FAA-E75B-043A51ED5B0F}"/>
              </a:ext>
            </a:extLst>
          </p:cNvPr>
          <p:cNvCxnSpPr>
            <a:cxnSpLocks/>
          </p:cNvCxnSpPr>
          <p:nvPr/>
        </p:nvCxnSpPr>
        <p:spPr>
          <a:xfrm flipV="1">
            <a:off x="6172309" y="4774497"/>
            <a:ext cx="180340" cy="15621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222" name="ZoneTexte 163">
            <a:extLst>
              <a:ext uri="{FF2B5EF4-FFF2-40B4-BE49-F238E27FC236}">
                <a16:creationId xmlns:a16="http://schemas.microsoft.com/office/drawing/2014/main" id="{DAB93155-279A-1D04-9297-AF7BB632DDAE}"/>
              </a:ext>
            </a:extLst>
          </p:cNvPr>
          <p:cNvSpPr txBox="1">
            <a:spLocks noChangeArrowheads="1"/>
          </p:cNvSpPr>
          <p:nvPr/>
        </p:nvSpPr>
        <p:spPr bwMode="auto">
          <a:xfrm>
            <a:off x="4979271" y="2466466"/>
            <a:ext cx="517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LAP</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23" name="ZoneTexte 164">
            <a:extLst>
              <a:ext uri="{FF2B5EF4-FFF2-40B4-BE49-F238E27FC236}">
                <a16:creationId xmlns:a16="http://schemas.microsoft.com/office/drawing/2014/main" id="{6150C488-6262-E2E1-8120-987C41D88E5C}"/>
              </a:ext>
            </a:extLst>
          </p:cNvPr>
          <p:cNvSpPr txBox="1">
            <a:spLocks noChangeArrowheads="1"/>
          </p:cNvSpPr>
          <p:nvPr/>
        </p:nvSpPr>
        <p:spPr bwMode="auto">
          <a:xfrm>
            <a:off x="4969746" y="3857116"/>
            <a:ext cx="6302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LLEPI</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24" name="ZoneTexte 165">
            <a:extLst>
              <a:ext uri="{FF2B5EF4-FFF2-40B4-BE49-F238E27FC236}">
                <a16:creationId xmlns:a16="http://schemas.microsoft.com/office/drawing/2014/main" id="{B2198DD2-C9F3-9CD8-7689-DE51BA232874}"/>
              </a:ext>
            </a:extLst>
          </p:cNvPr>
          <p:cNvSpPr txBox="1">
            <a:spLocks noChangeArrowheads="1"/>
          </p:cNvSpPr>
          <p:nvPr/>
        </p:nvSpPr>
        <p:spPr bwMode="auto">
          <a:xfrm>
            <a:off x="5987334" y="3587241"/>
            <a:ext cx="6429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LMEPI</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25" name="ZoneTexte 166">
            <a:extLst>
              <a:ext uri="{FF2B5EF4-FFF2-40B4-BE49-F238E27FC236}">
                <a16:creationId xmlns:a16="http://schemas.microsoft.com/office/drawing/2014/main" id="{A0404A4A-66B3-D878-29E2-7F7831D169DC}"/>
              </a:ext>
            </a:extLst>
          </p:cNvPr>
          <p:cNvSpPr txBox="1">
            <a:spLocks noChangeArrowheads="1"/>
          </p:cNvSpPr>
          <p:nvPr/>
        </p:nvSpPr>
        <p:spPr bwMode="auto">
          <a:xfrm>
            <a:off x="5780959" y="4031741"/>
            <a:ext cx="6683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LPROX</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26" name="ZoneTexte 167">
            <a:extLst>
              <a:ext uri="{FF2B5EF4-FFF2-40B4-BE49-F238E27FC236}">
                <a16:creationId xmlns:a16="http://schemas.microsoft.com/office/drawing/2014/main" id="{4ABB5EA6-0B89-608D-BD65-29D18A795AFF}"/>
              </a:ext>
            </a:extLst>
          </p:cNvPr>
          <p:cNvSpPr txBox="1">
            <a:spLocks noChangeArrowheads="1"/>
          </p:cNvSpPr>
          <p:nvPr/>
        </p:nvSpPr>
        <p:spPr bwMode="auto">
          <a:xfrm>
            <a:off x="5379321" y="4481004"/>
            <a:ext cx="5651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LRAD</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27" name="ZoneTexte 168">
            <a:extLst>
              <a:ext uri="{FF2B5EF4-FFF2-40B4-BE49-F238E27FC236}">
                <a16:creationId xmlns:a16="http://schemas.microsoft.com/office/drawing/2014/main" id="{315797FD-744E-BBDA-582F-3434F29703A7}"/>
              </a:ext>
            </a:extLst>
          </p:cNvPr>
          <p:cNvSpPr txBox="1">
            <a:spLocks noChangeArrowheads="1"/>
          </p:cNvSpPr>
          <p:nvPr/>
        </p:nvSpPr>
        <p:spPr bwMode="auto">
          <a:xfrm>
            <a:off x="6121812" y="4455082"/>
            <a:ext cx="517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LCP3</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28" name="ZoneTexte 169">
            <a:extLst>
              <a:ext uri="{FF2B5EF4-FFF2-40B4-BE49-F238E27FC236}">
                <a16:creationId xmlns:a16="http://schemas.microsoft.com/office/drawing/2014/main" id="{DF58EEA9-5898-AA67-E8D5-9D4EFC517F54}"/>
              </a:ext>
            </a:extLst>
          </p:cNvPr>
          <p:cNvSpPr txBox="1">
            <a:spLocks noChangeArrowheads="1"/>
          </p:cNvSpPr>
          <p:nvPr/>
        </p:nvSpPr>
        <p:spPr bwMode="auto">
          <a:xfrm>
            <a:off x="5541246" y="4863591"/>
            <a:ext cx="6667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LMET5</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29" name="ZoneTexte 170">
            <a:extLst>
              <a:ext uri="{FF2B5EF4-FFF2-40B4-BE49-F238E27FC236}">
                <a16:creationId xmlns:a16="http://schemas.microsoft.com/office/drawing/2014/main" id="{B398204C-3A64-C00B-2F26-89463FD4B3CB}"/>
              </a:ext>
            </a:extLst>
          </p:cNvPr>
          <p:cNvSpPr txBox="1">
            <a:spLocks noChangeArrowheads="1"/>
          </p:cNvSpPr>
          <p:nvPr/>
        </p:nvSpPr>
        <p:spPr bwMode="auto">
          <a:xfrm>
            <a:off x="4922121" y="3190366"/>
            <a:ext cx="517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LA3</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30" name="ZoneTexte 171">
            <a:extLst>
              <a:ext uri="{FF2B5EF4-FFF2-40B4-BE49-F238E27FC236}">
                <a16:creationId xmlns:a16="http://schemas.microsoft.com/office/drawing/2014/main" id="{C178EEBD-C628-5102-8D6B-38E347E3018F}"/>
              </a:ext>
            </a:extLst>
          </p:cNvPr>
          <p:cNvSpPr txBox="1">
            <a:spLocks noChangeArrowheads="1"/>
          </p:cNvSpPr>
          <p:nvPr/>
        </p:nvSpPr>
        <p:spPr bwMode="auto">
          <a:xfrm>
            <a:off x="5685709" y="3182429"/>
            <a:ext cx="517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LA1</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31" name="ZoneTexte 172">
            <a:extLst>
              <a:ext uri="{FF2B5EF4-FFF2-40B4-BE49-F238E27FC236}">
                <a16:creationId xmlns:a16="http://schemas.microsoft.com/office/drawing/2014/main" id="{27CD1130-9AE4-B34B-84FF-0AD2DD2C71EB}"/>
              </a:ext>
            </a:extLst>
          </p:cNvPr>
          <p:cNvSpPr txBox="1">
            <a:spLocks noChangeArrowheads="1"/>
          </p:cNvSpPr>
          <p:nvPr/>
        </p:nvSpPr>
        <p:spPr bwMode="auto">
          <a:xfrm>
            <a:off x="5463459" y="2907791"/>
            <a:ext cx="517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LA2</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32" name="ZoneTexte 190">
            <a:extLst>
              <a:ext uri="{FF2B5EF4-FFF2-40B4-BE49-F238E27FC236}">
                <a16:creationId xmlns:a16="http://schemas.microsoft.com/office/drawing/2014/main" id="{D7CF2403-506F-E60B-5C9A-D69101269D90}"/>
              </a:ext>
            </a:extLst>
          </p:cNvPr>
          <p:cNvSpPr txBox="1">
            <a:spLocks noChangeArrowheads="1"/>
          </p:cNvSpPr>
          <p:nvPr/>
        </p:nvSpPr>
        <p:spPr bwMode="auto">
          <a:xfrm>
            <a:off x="6473437" y="4614908"/>
            <a:ext cx="7016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LMET2</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33" name="ZoneTexte 202">
            <a:extLst>
              <a:ext uri="{FF2B5EF4-FFF2-40B4-BE49-F238E27FC236}">
                <a16:creationId xmlns:a16="http://schemas.microsoft.com/office/drawing/2014/main" id="{41FC1B65-72CC-367F-3C6F-F9CDA2E83199}"/>
              </a:ext>
            </a:extLst>
          </p:cNvPr>
          <p:cNvSpPr txBox="1">
            <a:spLocks noChangeArrowheads="1"/>
          </p:cNvSpPr>
          <p:nvPr/>
        </p:nvSpPr>
        <p:spPr bwMode="auto">
          <a:xfrm>
            <a:off x="6106396" y="4200457"/>
            <a:ext cx="5651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LUL</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34" name="Ellipse 233">
            <a:extLst>
              <a:ext uri="{FF2B5EF4-FFF2-40B4-BE49-F238E27FC236}">
                <a16:creationId xmlns:a16="http://schemas.microsoft.com/office/drawing/2014/main" id="{3F2135AF-3BC7-730A-F311-AA8E925B4683}"/>
              </a:ext>
            </a:extLst>
          </p:cNvPr>
          <p:cNvSpPr/>
          <p:nvPr/>
        </p:nvSpPr>
        <p:spPr>
          <a:xfrm>
            <a:off x="3836144" y="5265987"/>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35" name="ZoneTexte 107">
            <a:extLst>
              <a:ext uri="{FF2B5EF4-FFF2-40B4-BE49-F238E27FC236}">
                <a16:creationId xmlns:a16="http://schemas.microsoft.com/office/drawing/2014/main" id="{1BBE9DEF-A9EE-1BDA-D2A5-3B56A75A5135}"/>
              </a:ext>
            </a:extLst>
          </p:cNvPr>
          <p:cNvSpPr txBox="1">
            <a:spLocks noChangeArrowheads="1"/>
          </p:cNvSpPr>
          <p:nvPr/>
        </p:nvSpPr>
        <p:spPr bwMode="auto">
          <a:xfrm>
            <a:off x="3572746" y="5370004"/>
            <a:ext cx="5000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RF2</a:t>
            </a:r>
            <a:endParaRPr kumimoji="0" lang="fr-FR" altLang="fr-FR" sz="1800" b="0" i="0" u="none" strike="noStrike" cap="none" normalizeH="0" baseline="0">
              <a:ln>
                <a:noFill/>
              </a:ln>
              <a:solidFill>
                <a:schemeClr val="tx1"/>
              </a:solidFill>
              <a:effectLst/>
              <a:latin typeface="Arial" panose="020B0604020202020204" pitchFamily="34" charset="0"/>
            </a:endParaRPr>
          </a:p>
        </p:txBody>
      </p:sp>
      <p:cxnSp>
        <p:nvCxnSpPr>
          <p:cNvPr id="236" name="Connecteur droit 235">
            <a:extLst>
              <a:ext uri="{FF2B5EF4-FFF2-40B4-BE49-F238E27FC236}">
                <a16:creationId xmlns:a16="http://schemas.microsoft.com/office/drawing/2014/main" id="{DEA5E3FC-BDD5-D2CF-2E42-762822A88C71}"/>
              </a:ext>
            </a:extLst>
          </p:cNvPr>
          <p:cNvCxnSpPr>
            <a:cxnSpLocks/>
          </p:cNvCxnSpPr>
          <p:nvPr/>
        </p:nvCxnSpPr>
        <p:spPr>
          <a:xfrm>
            <a:off x="3622149" y="5145337"/>
            <a:ext cx="228600" cy="134620"/>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sp>
        <p:nvSpPr>
          <p:cNvPr id="237" name="Ellipse 236">
            <a:extLst>
              <a:ext uri="{FF2B5EF4-FFF2-40B4-BE49-F238E27FC236}">
                <a16:creationId xmlns:a16="http://schemas.microsoft.com/office/drawing/2014/main" id="{2CCBCED7-BCA5-3E2B-03B2-FB637011EE7F}"/>
              </a:ext>
            </a:extLst>
          </p:cNvPr>
          <p:cNvSpPr/>
          <p:nvPr/>
        </p:nvSpPr>
        <p:spPr>
          <a:xfrm>
            <a:off x="6609189" y="4923087"/>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38" name="ZoneTexte 145">
            <a:extLst>
              <a:ext uri="{FF2B5EF4-FFF2-40B4-BE49-F238E27FC236}">
                <a16:creationId xmlns:a16="http://schemas.microsoft.com/office/drawing/2014/main" id="{E3075525-3232-185E-E3FB-4E38CC551540}"/>
              </a:ext>
            </a:extLst>
          </p:cNvPr>
          <p:cNvSpPr txBox="1">
            <a:spLocks noChangeArrowheads="1"/>
          </p:cNvSpPr>
          <p:nvPr/>
        </p:nvSpPr>
        <p:spPr bwMode="auto">
          <a:xfrm>
            <a:off x="6671546" y="4923916"/>
            <a:ext cx="7016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LF2</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cxnSp>
        <p:nvCxnSpPr>
          <p:cNvPr id="239" name="Connecteur droit 238">
            <a:extLst>
              <a:ext uri="{FF2B5EF4-FFF2-40B4-BE49-F238E27FC236}">
                <a16:creationId xmlns:a16="http://schemas.microsoft.com/office/drawing/2014/main" id="{AD107294-8BF7-728E-4717-7B7D8264E26E}"/>
              </a:ext>
            </a:extLst>
          </p:cNvPr>
          <p:cNvCxnSpPr>
            <a:cxnSpLocks/>
          </p:cNvCxnSpPr>
          <p:nvPr/>
        </p:nvCxnSpPr>
        <p:spPr>
          <a:xfrm>
            <a:off x="6412974" y="4768782"/>
            <a:ext cx="210820" cy="16827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242" name="ZoneTexte 241">
            <a:extLst>
              <a:ext uri="{FF2B5EF4-FFF2-40B4-BE49-F238E27FC236}">
                <a16:creationId xmlns:a16="http://schemas.microsoft.com/office/drawing/2014/main" id="{9241AAB9-BC21-3E1D-A5F0-5AD265D66711}"/>
              </a:ext>
            </a:extLst>
          </p:cNvPr>
          <p:cNvSpPr txBox="1"/>
          <p:nvPr/>
        </p:nvSpPr>
        <p:spPr>
          <a:xfrm>
            <a:off x="9519137" y="5066145"/>
            <a:ext cx="1421059" cy="338554"/>
          </a:xfrm>
          <a:prstGeom prst="rect">
            <a:avLst/>
          </a:prstGeom>
          <a:noFill/>
        </p:spPr>
        <p:txBody>
          <a:bodyPr wrap="square" rtlCol="0">
            <a:spAutoFit/>
          </a:bodyPr>
          <a:lstStyle/>
          <a:p>
            <a:r>
              <a:rPr lang="fr-FR" sz="1600" i="1" dirty="0"/>
              <a:t>36 marqueurs</a:t>
            </a:r>
          </a:p>
        </p:txBody>
      </p:sp>
      <p:cxnSp>
        <p:nvCxnSpPr>
          <p:cNvPr id="244" name="Connecteur droit 243">
            <a:extLst>
              <a:ext uri="{FF2B5EF4-FFF2-40B4-BE49-F238E27FC236}">
                <a16:creationId xmlns:a16="http://schemas.microsoft.com/office/drawing/2014/main" id="{A0D0BEE7-AC99-4445-54B3-05DB802EA8FB}"/>
              </a:ext>
            </a:extLst>
          </p:cNvPr>
          <p:cNvCxnSpPr>
            <a:cxnSpLocks/>
          </p:cNvCxnSpPr>
          <p:nvPr/>
        </p:nvCxnSpPr>
        <p:spPr>
          <a:xfrm>
            <a:off x="7846142" y="1537902"/>
            <a:ext cx="49240" cy="39781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6" name="Connecteur droit 245">
            <a:extLst>
              <a:ext uri="{FF2B5EF4-FFF2-40B4-BE49-F238E27FC236}">
                <a16:creationId xmlns:a16="http://schemas.microsoft.com/office/drawing/2014/main" id="{0B934A97-49C3-0843-239F-3BA66575BEBC}"/>
              </a:ext>
            </a:extLst>
          </p:cNvPr>
          <p:cNvCxnSpPr>
            <a:cxnSpLocks/>
          </p:cNvCxnSpPr>
          <p:nvPr/>
        </p:nvCxnSpPr>
        <p:spPr>
          <a:xfrm>
            <a:off x="4979271" y="1878262"/>
            <a:ext cx="3152006" cy="0"/>
          </a:xfrm>
          <a:prstGeom prst="line">
            <a:avLst/>
          </a:prstGeom>
          <a:ln>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sp>
        <p:nvSpPr>
          <p:cNvPr id="248" name="ZoneTexte 247">
            <a:extLst>
              <a:ext uri="{FF2B5EF4-FFF2-40B4-BE49-F238E27FC236}">
                <a16:creationId xmlns:a16="http://schemas.microsoft.com/office/drawing/2014/main" id="{B4FE44C8-99BA-7DC2-18A4-602C375DF753}"/>
              </a:ext>
            </a:extLst>
          </p:cNvPr>
          <p:cNvSpPr txBox="1"/>
          <p:nvPr/>
        </p:nvSpPr>
        <p:spPr>
          <a:xfrm>
            <a:off x="8274057" y="1694822"/>
            <a:ext cx="806912" cy="307777"/>
          </a:xfrm>
          <a:prstGeom prst="rect">
            <a:avLst/>
          </a:prstGeom>
          <a:noFill/>
        </p:spPr>
        <p:txBody>
          <a:bodyPr wrap="square" rtlCol="0">
            <a:spAutoFit/>
          </a:bodyPr>
          <a:lstStyle/>
          <a:p>
            <a:r>
              <a:rPr lang="fr-FR" sz="1400" i="1" dirty="0"/>
              <a:t>Tête</a:t>
            </a:r>
          </a:p>
        </p:txBody>
      </p:sp>
      <p:cxnSp>
        <p:nvCxnSpPr>
          <p:cNvPr id="249" name="Connecteur droit 248">
            <a:extLst>
              <a:ext uri="{FF2B5EF4-FFF2-40B4-BE49-F238E27FC236}">
                <a16:creationId xmlns:a16="http://schemas.microsoft.com/office/drawing/2014/main" id="{E11C099A-0834-BB19-BB93-7545F0474AA3}"/>
              </a:ext>
            </a:extLst>
          </p:cNvPr>
          <p:cNvCxnSpPr>
            <a:cxnSpLocks/>
          </p:cNvCxnSpPr>
          <p:nvPr/>
        </p:nvCxnSpPr>
        <p:spPr>
          <a:xfrm>
            <a:off x="6171674" y="3440560"/>
            <a:ext cx="1959603" cy="3612"/>
          </a:xfrm>
          <a:prstGeom prst="line">
            <a:avLst/>
          </a:prstGeom>
          <a:ln>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sp>
        <p:nvSpPr>
          <p:cNvPr id="251" name="ZoneTexte 250">
            <a:extLst>
              <a:ext uri="{FF2B5EF4-FFF2-40B4-BE49-F238E27FC236}">
                <a16:creationId xmlns:a16="http://schemas.microsoft.com/office/drawing/2014/main" id="{A9CCB83A-221E-FAF6-FC24-461CD4FDCDBB}"/>
              </a:ext>
            </a:extLst>
          </p:cNvPr>
          <p:cNvSpPr txBox="1"/>
          <p:nvPr/>
        </p:nvSpPr>
        <p:spPr>
          <a:xfrm>
            <a:off x="8152532" y="3278182"/>
            <a:ext cx="1465534" cy="307777"/>
          </a:xfrm>
          <a:prstGeom prst="rect">
            <a:avLst/>
          </a:prstGeom>
          <a:noFill/>
        </p:spPr>
        <p:txBody>
          <a:bodyPr wrap="square" rtlCol="0">
            <a:spAutoFit/>
          </a:bodyPr>
          <a:lstStyle/>
          <a:p>
            <a:r>
              <a:rPr lang="fr-FR" sz="1400" i="1" dirty="0"/>
              <a:t>Bras Gauche</a:t>
            </a:r>
          </a:p>
        </p:txBody>
      </p:sp>
      <p:cxnSp>
        <p:nvCxnSpPr>
          <p:cNvPr id="252" name="Connecteur droit 251">
            <a:extLst>
              <a:ext uri="{FF2B5EF4-FFF2-40B4-BE49-F238E27FC236}">
                <a16:creationId xmlns:a16="http://schemas.microsoft.com/office/drawing/2014/main" id="{FA0EAE1E-03AA-663F-39EC-561B92A878CD}"/>
              </a:ext>
            </a:extLst>
          </p:cNvPr>
          <p:cNvCxnSpPr>
            <a:cxnSpLocks/>
          </p:cNvCxnSpPr>
          <p:nvPr/>
        </p:nvCxnSpPr>
        <p:spPr>
          <a:xfrm flipV="1">
            <a:off x="4577633" y="2820604"/>
            <a:ext cx="3538501" cy="655"/>
          </a:xfrm>
          <a:prstGeom prst="line">
            <a:avLst/>
          </a:prstGeom>
          <a:ln>
            <a:solidFill>
              <a:srgbClr val="FFC000"/>
            </a:solidFill>
            <a:prstDash val="lgDashDotDot"/>
          </a:ln>
        </p:spPr>
        <p:style>
          <a:lnRef idx="1">
            <a:schemeClr val="accent1"/>
          </a:lnRef>
          <a:fillRef idx="0">
            <a:schemeClr val="accent1"/>
          </a:fillRef>
          <a:effectRef idx="0">
            <a:schemeClr val="accent1"/>
          </a:effectRef>
          <a:fontRef idx="minor">
            <a:schemeClr val="tx1"/>
          </a:fontRef>
        </p:style>
      </p:cxnSp>
      <p:cxnSp>
        <p:nvCxnSpPr>
          <p:cNvPr id="255" name="Connecteur droit 254">
            <a:extLst>
              <a:ext uri="{FF2B5EF4-FFF2-40B4-BE49-F238E27FC236}">
                <a16:creationId xmlns:a16="http://schemas.microsoft.com/office/drawing/2014/main" id="{FF05B862-FE99-225A-2942-209E5347AB05}"/>
              </a:ext>
            </a:extLst>
          </p:cNvPr>
          <p:cNvCxnSpPr>
            <a:cxnSpLocks/>
          </p:cNvCxnSpPr>
          <p:nvPr/>
        </p:nvCxnSpPr>
        <p:spPr>
          <a:xfrm flipV="1">
            <a:off x="4501462" y="4416357"/>
            <a:ext cx="3611635" cy="53330"/>
          </a:xfrm>
          <a:prstGeom prst="line">
            <a:avLst/>
          </a:prstGeom>
          <a:ln>
            <a:solidFill>
              <a:srgbClr val="FFC000"/>
            </a:solidFill>
            <a:prstDash val="lgDashDotDot"/>
          </a:ln>
        </p:spPr>
        <p:style>
          <a:lnRef idx="1">
            <a:schemeClr val="accent1"/>
          </a:lnRef>
          <a:fillRef idx="0">
            <a:schemeClr val="accent1"/>
          </a:fillRef>
          <a:effectRef idx="0">
            <a:schemeClr val="accent1"/>
          </a:effectRef>
          <a:fontRef idx="minor">
            <a:schemeClr val="tx1"/>
          </a:fontRef>
        </p:style>
      </p:cxnSp>
      <p:sp>
        <p:nvSpPr>
          <p:cNvPr id="257" name="ZoneTexte 256">
            <a:extLst>
              <a:ext uri="{FF2B5EF4-FFF2-40B4-BE49-F238E27FC236}">
                <a16:creationId xmlns:a16="http://schemas.microsoft.com/office/drawing/2014/main" id="{FF8F4016-17C1-8B0C-52D4-BED7BF3B9376}"/>
              </a:ext>
            </a:extLst>
          </p:cNvPr>
          <p:cNvSpPr txBox="1"/>
          <p:nvPr/>
        </p:nvSpPr>
        <p:spPr>
          <a:xfrm>
            <a:off x="8174714" y="4238676"/>
            <a:ext cx="1409062" cy="307777"/>
          </a:xfrm>
          <a:prstGeom prst="rect">
            <a:avLst/>
          </a:prstGeom>
          <a:noFill/>
        </p:spPr>
        <p:txBody>
          <a:bodyPr wrap="square" rtlCol="0">
            <a:spAutoFit/>
          </a:bodyPr>
          <a:lstStyle/>
          <a:p>
            <a:r>
              <a:rPr lang="fr-FR" sz="1400" i="1" dirty="0"/>
              <a:t>Bras droit</a:t>
            </a:r>
          </a:p>
        </p:txBody>
      </p:sp>
      <p:sp>
        <p:nvSpPr>
          <p:cNvPr id="258" name="ZoneTexte 257">
            <a:extLst>
              <a:ext uri="{FF2B5EF4-FFF2-40B4-BE49-F238E27FC236}">
                <a16:creationId xmlns:a16="http://schemas.microsoft.com/office/drawing/2014/main" id="{EB01CF37-65F4-C20C-C90D-3A204023513F}"/>
              </a:ext>
            </a:extLst>
          </p:cNvPr>
          <p:cNvSpPr txBox="1"/>
          <p:nvPr/>
        </p:nvSpPr>
        <p:spPr>
          <a:xfrm>
            <a:off x="8206778" y="2622627"/>
            <a:ext cx="806912" cy="307777"/>
          </a:xfrm>
          <a:prstGeom prst="rect">
            <a:avLst/>
          </a:prstGeom>
          <a:noFill/>
        </p:spPr>
        <p:txBody>
          <a:bodyPr wrap="square" rtlCol="0">
            <a:spAutoFit/>
          </a:bodyPr>
          <a:lstStyle/>
          <a:p>
            <a:r>
              <a:rPr lang="fr-FR" sz="1400" i="1" dirty="0"/>
              <a:t>Tronc</a:t>
            </a:r>
          </a:p>
        </p:txBody>
      </p:sp>
      <p:cxnSp>
        <p:nvCxnSpPr>
          <p:cNvPr id="259" name="Connecteur droit 258">
            <a:extLst>
              <a:ext uri="{FF2B5EF4-FFF2-40B4-BE49-F238E27FC236}">
                <a16:creationId xmlns:a16="http://schemas.microsoft.com/office/drawing/2014/main" id="{D2DB835A-5C71-4DD8-53FD-C15A9C38A7B1}"/>
              </a:ext>
            </a:extLst>
          </p:cNvPr>
          <p:cNvCxnSpPr>
            <a:cxnSpLocks/>
          </p:cNvCxnSpPr>
          <p:nvPr/>
        </p:nvCxnSpPr>
        <p:spPr>
          <a:xfrm>
            <a:off x="9372260" y="1579266"/>
            <a:ext cx="0" cy="39367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0" name="ZoneTexte 259">
            <a:extLst>
              <a:ext uri="{FF2B5EF4-FFF2-40B4-BE49-F238E27FC236}">
                <a16:creationId xmlns:a16="http://schemas.microsoft.com/office/drawing/2014/main" id="{A2A2096E-5695-325B-B7EC-09CCED9576FF}"/>
              </a:ext>
            </a:extLst>
          </p:cNvPr>
          <p:cNvSpPr txBox="1"/>
          <p:nvPr/>
        </p:nvSpPr>
        <p:spPr>
          <a:xfrm>
            <a:off x="9487821" y="1682539"/>
            <a:ext cx="1362959" cy="307777"/>
          </a:xfrm>
          <a:prstGeom prst="rect">
            <a:avLst/>
          </a:prstGeom>
          <a:noFill/>
        </p:spPr>
        <p:txBody>
          <a:bodyPr wrap="square" rtlCol="0">
            <a:spAutoFit/>
          </a:bodyPr>
          <a:lstStyle/>
          <a:p>
            <a:r>
              <a:rPr lang="fr-FR" sz="1400" i="1" dirty="0"/>
              <a:t>4 marqueurs</a:t>
            </a:r>
          </a:p>
        </p:txBody>
      </p:sp>
      <p:sp>
        <p:nvSpPr>
          <p:cNvPr id="261" name="ZoneTexte 260">
            <a:extLst>
              <a:ext uri="{FF2B5EF4-FFF2-40B4-BE49-F238E27FC236}">
                <a16:creationId xmlns:a16="http://schemas.microsoft.com/office/drawing/2014/main" id="{B9D5BBD6-D5B4-343F-298C-EB88749C0F11}"/>
              </a:ext>
            </a:extLst>
          </p:cNvPr>
          <p:cNvSpPr txBox="1"/>
          <p:nvPr/>
        </p:nvSpPr>
        <p:spPr>
          <a:xfrm>
            <a:off x="9519137" y="2621985"/>
            <a:ext cx="1362959" cy="307777"/>
          </a:xfrm>
          <a:prstGeom prst="rect">
            <a:avLst/>
          </a:prstGeom>
          <a:noFill/>
        </p:spPr>
        <p:txBody>
          <a:bodyPr wrap="square" rtlCol="0">
            <a:spAutoFit/>
          </a:bodyPr>
          <a:lstStyle/>
          <a:p>
            <a:r>
              <a:rPr lang="fr-FR" sz="1400" i="1" dirty="0"/>
              <a:t>4 marqueurs</a:t>
            </a:r>
          </a:p>
        </p:txBody>
      </p:sp>
      <p:sp>
        <p:nvSpPr>
          <p:cNvPr id="262" name="ZoneTexte 261">
            <a:extLst>
              <a:ext uri="{FF2B5EF4-FFF2-40B4-BE49-F238E27FC236}">
                <a16:creationId xmlns:a16="http://schemas.microsoft.com/office/drawing/2014/main" id="{C8E947D8-DF14-ACD1-7262-D62C149F297F}"/>
              </a:ext>
            </a:extLst>
          </p:cNvPr>
          <p:cNvSpPr txBox="1"/>
          <p:nvPr/>
        </p:nvSpPr>
        <p:spPr>
          <a:xfrm>
            <a:off x="9469965" y="3297461"/>
            <a:ext cx="1362959" cy="307777"/>
          </a:xfrm>
          <a:prstGeom prst="rect">
            <a:avLst/>
          </a:prstGeom>
          <a:noFill/>
        </p:spPr>
        <p:txBody>
          <a:bodyPr wrap="square" rtlCol="0">
            <a:spAutoFit/>
          </a:bodyPr>
          <a:lstStyle/>
          <a:p>
            <a:r>
              <a:rPr lang="fr-FR" sz="1400" i="1" dirty="0"/>
              <a:t>14 marqueurs</a:t>
            </a:r>
          </a:p>
        </p:txBody>
      </p:sp>
      <p:sp>
        <p:nvSpPr>
          <p:cNvPr id="263" name="ZoneTexte 262">
            <a:extLst>
              <a:ext uri="{FF2B5EF4-FFF2-40B4-BE49-F238E27FC236}">
                <a16:creationId xmlns:a16="http://schemas.microsoft.com/office/drawing/2014/main" id="{D7DB259B-E62F-6EC6-44E1-CA2E2CBF4823}"/>
              </a:ext>
            </a:extLst>
          </p:cNvPr>
          <p:cNvSpPr txBox="1"/>
          <p:nvPr/>
        </p:nvSpPr>
        <p:spPr>
          <a:xfrm>
            <a:off x="9551824" y="4238676"/>
            <a:ext cx="1362959" cy="307777"/>
          </a:xfrm>
          <a:prstGeom prst="rect">
            <a:avLst/>
          </a:prstGeom>
          <a:noFill/>
        </p:spPr>
        <p:txBody>
          <a:bodyPr wrap="square" rtlCol="0">
            <a:spAutoFit/>
          </a:bodyPr>
          <a:lstStyle/>
          <a:p>
            <a:r>
              <a:rPr lang="fr-FR" sz="1400" i="1" dirty="0"/>
              <a:t>14 marqueurs</a:t>
            </a:r>
          </a:p>
        </p:txBody>
      </p:sp>
      <p:cxnSp>
        <p:nvCxnSpPr>
          <p:cNvPr id="267" name="Connecteur droit 266">
            <a:extLst>
              <a:ext uri="{FF2B5EF4-FFF2-40B4-BE49-F238E27FC236}">
                <a16:creationId xmlns:a16="http://schemas.microsoft.com/office/drawing/2014/main" id="{A15BFC4A-8B00-10F9-3881-52A6214C796F}"/>
              </a:ext>
            </a:extLst>
          </p:cNvPr>
          <p:cNvCxnSpPr>
            <a:cxnSpLocks/>
          </p:cNvCxnSpPr>
          <p:nvPr/>
        </p:nvCxnSpPr>
        <p:spPr>
          <a:xfrm>
            <a:off x="3822127" y="4933565"/>
            <a:ext cx="146033" cy="7102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sp>
        <p:nvSpPr>
          <p:cNvPr id="269" name="Ellipse 268">
            <a:extLst>
              <a:ext uri="{FF2B5EF4-FFF2-40B4-BE49-F238E27FC236}">
                <a16:creationId xmlns:a16="http://schemas.microsoft.com/office/drawing/2014/main" id="{06E9F92D-2B4D-DE12-0775-082247C10614}"/>
              </a:ext>
            </a:extLst>
          </p:cNvPr>
          <p:cNvSpPr/>
          <p:nvPr/>
        </p:nvSpPr>
        <p:spPr>
          <a:xfrm>
            <a:off x="3971095" y="4986301"/>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70" name="ZoneTexte 107">
            <a:extLst>
              <a:ext uri="{FF2B5EF4-FFF2-40B4-BE49-F238E27FC236}">
                <a16:creationId xmlns:a16="http://schemas.microsoft.com/office/drawing/2014/main" id="{11A0F0C5-F15E-1667-26EF-536877FA9546}"/>
              </a:ext>
            </a:extLst>
          </p:cNvPr>
          <p:cNvSpPr txBox="1">
            <a:spLocks noChangeArrowheads="1"/>
          </p:cNvSpPr>
          <p:nvPr/>
        </p:nvSpPr>
        <p:spPr bwMode="auto">
          <a:xfrm>
            <a:off x="4058385" y="4983412"/>
            <a:ext cx="5000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RF1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cxnSp>
        <p:nvCxnSpPr>
          <p:cNvPr id="271" name="Connecteur droit 270">
            <a:extLst>
              <a:ext uri="{FF2B5EF4-FFF2-40B4-BE49-F238E27FC236}">
                <a16:creationId xmlns:a16="http://schemas.microsoft.com/office/drawing/2014/main" id="{44496F4C-F419-A1F2-4CFC-55CC2B4DE82B}"/>
              </a:ext>
            </a:extLst>
          </p:cNvPr>
          <p:cNvCxnSpPr>
            <a:cxnSpLocks/>
          </p:cNvCxnSpPr>
          <p:nvPr/>
        </p:nvCxnSpPr>
        <p:spPr>
          <a:xfrm>
            <a:off x="6171674" y="4967649"/>
            <a:ext cx="152381" cy="128433"/>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273" name="Ellipse 272">
            <a:extLst>
              <a:ext uri="{FF2B5EF4-FFF2-40B4-BE49-F238E27FC236}">
                <a16:creationId xmlns:a16="http://schemas.microsoft.com/office/drawing/2014/main" id="{E295B964-5AE1-AD4C-9076-CD9CFEA6F9DF}"/>
              </a:ext>
            </a:extLst>
          </p:cNvPr>
          <p:cNvSpPr/>
          <p:nvPr/>
        </p:nvSpPr>
        <p:spPr>
          <a:xfrm>
            <a:off x="6309450" y="5075310"/>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74" name="ZoneTexte 145">
            <a:extLst>
              <a:ext uri="{FF2B5EF4-FFF2-40B4-BE49-F238E27FC236}">
                <a16:creationId xmlns:a16="http://schemas.microsoft.com/office/drawing/2014/main" id="{D143AE7B-2C2F-FBD0-1F64-E84DF37DAE78}"/>
              </a:ext>
            </a:extLst>
          </p:cNvPr>
          <p:cNvSpPr txBox="1">
            <a:spLocks noChangeArrowheads="1"/>
          </p:cNvSpPr>
          <p:nvPr/>
        </p:nvSpPr>
        <p:spPr bwMode="auto">
          <a:xfrm>
            <a:off x="6182456" y="5183006"/>
            <a:ext cx="701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LF1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cxnSp>
        <p:nvCxnSpPr>
          <p:cNvPr id="276" name="Connecteur droit 275">
            <a:extLst>
              <a:ext uri="{FF2B5EF4-FFF2-40B4-BE49-F238E27FC236}">
                <a16:creationId xmlns:a16="http://schemas.microsoft.com/office/drawing/2014/main" id="{6E7C6EB3-3411-84E0-997A-DF483A6C96EA}"/>
              </a:ext>
            </a:extLst>
          </p:cNvPr>
          <p:cNvCxnSpPr>
            <a:cxnSpLocks/>
          </p:cNvCxnSpPr>
          <p:nvPr/>
        </p:nvCxnSpPr>
        <p:spPr>
          <a:xfrm>
            <a:off x="9406775" y="4863891"/>
            <a:ext cx="1469530" cy="137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250" name="Picture 22" descr="Motion capture Icon - Download Motion capture Icon 1746378 | Noun Project">
            <a:extLst>
              <a:ext uri="{FF2B5EF4-FFF2-40B4-BE49-F238E27FC236}">
                <a16:creationId xmlns:a16="http://schemas.microsoft.com/office/drawing/2014/main" id="{4449AD89-2831-3311-6355-6341E8E13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28" y="557438"/>
            <a:ext cx="488922" cy="488922"/>
          </a:xfrm>
          <a:prstGeom prst="rect">
            <a:avLst/>
          </a:prstGeom>
          <a:noFill/>
          <a:extLst>
            <a:ext uri="{909E8E84-426E-40DD-AFC4-6F175D3DCCD1}">
              <a14:hiddenFill xmlns:a14="http://schemas.microsoft.com/office/drawing/2010/main">
                <a:solidFill>
                  <a:srgbClr val="FFFFFF"/>
                </a:solidFill>
              </a14:hiddenFill>
            </a:ext>
          </a:extLst>
        </p:spPr>
      </p:pic>
      <p:sp>
        <p:nvSpPr>
          <p:cNvPr id="253" name="Rectangle 252">
            <a:extLst>
              <a:ext uri="{FF2B5EF4-FFF2-40B4-BE49-F238E27FC236}">
                <a16:creationId xmlns:a16="http://schemas.microsoft.com/office/drawing/2014/main" id="{7DDDFA24-1417-9671-87EB-6DE0B3E1FAA5}"/>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254" name="Rectangle 253">
            <a:extLst>
              <a:ext uri="{FF2B5EF4-FFF2-40B4-BE49-F238E27FC236}">
                <a16:creationId xmlns:a16="http://schemas.microsoft.com/office/drawing/2014/main" id="{C84F3D17-0AC8-3770-3F4A-2F6BA15B13A7}"/>
              </a:ext>
            </a:extLst>
          </p:cNvPr>
          <p:cNvSpPr/>
          <p:nvPr/>
        </p:nvSpPr>
        <p:spPr>
          <a:xfrm>
            <a:off x="3242547" y="-1261"/>
            <a:ext cx="2765760"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ea typeface="+mj-ea"/>
                <a:cs typeface="+mj-cs"/>
                <a:sym typeface="Calibri"/>
              </a:rPr>
              <a:t>Méthode</a:t>
            </a:r>
            <a:endParaRPr kumimoji="0" lang="en-GB" sz="1800" b="0" i="0" u="none" strike="noStrike" cap="none" spc="0" normalizeH="0" baseline="0" dirty="0">
              <a:ln>
                <a:noFill/>
              </a:ln>
              <a:effectLst/>
              <a:uFillTx/>
              <a:ea typeface="+mj-ea"/>
              <a:cs typeface="+mj-cs"/>
              <a:sym typeface="Calibri"/>
            </a:endParaRPr>
          </a:p>
        </p:txBody>
      </p:sp>
      <p:sp>
        <p:nvSpPr>
          <p:cNvPr id="256" name="Rectangle 255">
            <a:extLst>
              <a:ext uri="{FF2B5EF4-FFF2-40B4-BE49-F238E27FC236}">
                <a16:creationId xmlns:a16="http://schemas.microsoft.com/office/drawing/2014/main" id="{205BBCC3-C6BA-748E-CDDF-657A025F6885}"/>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264" name="Rectangle 263">
            <a:extLst>
              <a:ext uri="{FF2B5EF4-FFF2-40B4-BE49-F238E27FC236}">
                <a16:creationId xmlns:a16="http://schemas.microsoft.com/office/drawing/2014/main" id="{96408903-CB6C-E273-9002-D4DB50CD215B}"/>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
        <p:nvSpPr>
          <p:cNvPr id="265" name="ZoneTexte 264">
            <a:extLst>
              <a:ext uri="{FF2B5EF4-FFF2-40B4-BE49-F238E27FC236}">
                <a16:creationId xmlns:a16="http://schemas.microsoft.com/office/drawing/2014/main" id="{BDB592D4-097A-C1B2-F300-0382B1B71714}"/>
              </a:ext>
            </a:extLst>
          </p:cNvPr>
          <p:cNvSpPr txBox="1"/>
          <p:nvPr/>
        </p:nvSpPr>
        <p:spPr>
          <a:xfrm>
            <a:off x="11023870" y="6116035"/>
            <a:ext cx="681597" cy="338554"/>
          </a:xfrm>
          <a:prstGeom prst="rect">
            <a:avLst/>
          </a:prstGeom>
          <a:noFill/>
          <a:ln w="9525">
            <a:solidFill>
              <a:schemeClr val="tx1"/>
            </a:solidFill>
          </a:ln>
        </p:spPr>
        <p:txBody>
          <a:bodyPr wrap="none" rtlCol="0">
            <a:spAutoFit/>
          </a:bodyPr>
          <a:lstStyle/>
          <a:p>
            <a:r>
              <a:rPr lang="fr-FR" sz="1600" i="1" dirty="0"/>
              <a:t>12/25</a:t>
            </a:r>
          </a:p>
        </p:txBody>
      </p:sp>
    </p:spTree>
    <p:extLst>
      <p:ext uri="{BB962C8B-B14F-4D97-AF65-F5344CB8AC3E}">
        <p14:creationId xmlns:p14="http://schemas.microsoft.com/office/powerpoint/2010/main" val="3579712426"/>
      </p:ext>
    </p:extLst>
  </p:cSld>
  <p:clrMapOvr>
    <a:masterClrMapping/>
  </p:clrMapOvr>
  <mc:AlternateContent xmlns:mc="http://schemas.openxmlformats.org/markup-compatibility/2006" xmlns:p14="http://schemas.microsoft.com/office/powerpoint/2010/main">
    <mc:Choice Requires="p14">
      <p:transition spd="slow" p14:dur="2000" advTm="13855"/>
    </mc:Choice>
    <mc:Fallback xmlns="">
      <p:transition spd="slow" advTm="1385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21" name="ZoneTexte 20">
            <a:extLst>
              <a:ext uri="{FF2B5EF4-FFF2-40B4-BE49-F238E27FC236}">
                <a16:creationId xmlns:a16="http://schemas.microsoft.com/office/drawing/2014/main" id="{F5D4B066-0C10-17C4-5076-AFECCF902377}"/>
              </a:ext>
            </a:extLst>
          </p:cNvPr>
          <p:cNvSpPr txBox="1"/>
          <p:nvPr/>
        </p:nvSpPr>
        <p:spPr>
          <a:xfrm>
            <a:off x="3236834" y="668686"/>
            <a:ext cx="5288897" cy="461665"/>
          </a:xfrm>
          <a:prstGeom prst="rect">
            <a:avLst/>
          </a:prstGeom>
          <a:noFill/>
        </p:spPr>
        <p:txBody>
          <a:bodyPr wrap="square" rtlCol="0">
            <a:spAutoFit/>
          </a:bodyPr>
          <a:lstStyle/>
          <a:p>
            <a:pPr algn="ctr"/>
            <a:r>
              <a:rPr lang="fr-FR" sz="2400" dirty="0"/>
              <a:t>Pré-Traitement des données </a:t>
            </a:r>
          </a:p>
        </p:txBody>
      </p:sp>
      <p:graphicFrame>
        <p:nvGraphicFramePr>
          <p:cNvPr id="22" name="Diagramme 21">
            <a:extLst>
              <a:ext uri="{FF2B5EF4-FFF2-40B4-BE49-F238E27FC236}">
                <a16:creationId xmlns:a16="http://schemas.microsoft.com/office/drawing/2014/main" id="{38444B78-BCCD-B26F-255C-C34A98A552E9}"/>
              </a:ext>
            </a:extLst>
          </p:cNvPr>
          <p:cNvGraphicFramePr/>
          <p:nvPr>
            <p:extLst>
              <p:ext uri="{D42A27DB-BD31-4B8C-83A1-F6EECF244321}">
                <p14:modId xmlns:p14="http://schemas.microsoft.com/office/powerpoint/2010/main" val="3578699420"/>
              </p:ext>
            </p:extLst>
          </p:nvPr>
        </p:nvGraphicFramePr>
        <p:xfrm>
          <a:off x="1383089" y="1633347"/>
          <a:ext cx="9304575" cy="461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ZoneTexte 2">
            <a:extLst>
              <a:ext uri="{FF2B5EF4-FFF2-40B4-BE49-F238E27FC236}">
                <a16:creationId xmlns:a16="http://schemas.microsoft.com/office/drawing/2014/main" id="{068EE98A-5ADA-4F66-98FD-8F31ED2B07AD}"/>
              </a:ext>
            </a:extLst>
          </p:cNvPr>
          <p:cNvSpPr txBox="1"/>
          <p:nvPr/>
        </p:nvSpPr>
        <p:spPr>
          <a:xfrm>
            <a:off x="5304503" y="1226202"/>
            <a:ext cx="1130710" cy="338554"/>
          </a:xfrm>
          <a:prstGeom prst="rect">
            <a:avLst/>
          </a:prstGeom>
          <a:noFill/>
        </p:spPr>
        <p:txBody>
          <a:bodyPr wrap="square" rtlCol="0">
            <a:spAutoFit/>
          </a:bodyPr>
          <a:lstStyle/>
          <a:p>
            <a:r>
              <a:rPr lang="fr-FR" sz="1600" i="1" dirty="0"/>
              <a:t>Processus</a:t>
            </a:r>
          </a:p>
        </p:txBody>
      </p:sp>
      <p:sp>
        <p:nvSpPr>
          <p:cNvPr id="24" name="ZoneTexte 23">
            <a:extLst>
              <a:ext uri="{FF2B5EF4-FFF2-40B4-BE49-F238E27FC236}">
                <a16:creationId xmlns:a16="http://schemas.microsoft.com/office/drawing/2014/main" id="{34E0820F-6D84-EAF1-D947-EB8559CC60CA}"/>
              </a:ext>
            </a:extLst>
          </p:cNvPr>
          <p:cNvSpPr txBox="1"/>
          <p:nvPr/>
        </p:nvSpPr>
        <p:spPr>
          <a:xfrm>
            <a:off x="3800824" y="2723499"/>
            <a:ext cx="4149212" cy="338554"/>
          </a:xfrm>
          <a:prstGeom prst="rect">
            <a:avLst/>
          </a:prstGeom>
          <a:noFill/>
        </p:spPr>
        <p:txBody>
          <a:bodyPr wrap="square" rtlCol="0">
            <a:spAutoFit/>
          </a:bodyPr>
          <a:lstStyle/>
          <a:p>
            <a:r>
              <a:rPr lang="fr-FR" sz="1600" i="1" dirty="0"/>
              <a:t>Détermination de début et de fin de mouvement</a:t>
            </a:r>
          </a:p>
        </p:txBody>
      </p:sp>
      <p:pic>
        <p:nvPicPr>
          <p:cNvPr id="5124" name="Picture 4" descr="Oeil visible - Icônes interface gratuites">
            <a:extLst>
              <a:ext uri="{FF2B5EF4-FFF2-40B4-BE49-F238E27FC236}">
                <a16:creationId xmlns:a16="http://schemas.microsoft.com/office/drawing/2014/main" id="{FAFB398E-A675-40F7-56F0-7D4585F211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338" y="4292437"/>
            <a:ext cx="266598" cy="2665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aramètres des engrenages - Icônes interface gratuites">
            <a:extLst>
              <a:ext uri="{FF2B5EF4-FFF2-40B4-BE49-F238E27FC236}">
                <a16:creationId xmlns:a16="http://schemas.microsoft.com/office/drawing/2014/main" id="{45837DA3-A116-3AF5-88B7-FC90E0D552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3638" y="4292437"/>
            <a:ext cx="304814" cy="304814"/>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D1E8BBDB-6B79-166F-F96B-BA1118A9924B}"/>
              </a:ext>
            </a:extLst>
          </p:cNvPr>
          <p:cNvSpPr txBox="1"/>
          <p:nvPr/>
        </p:nvSpPr>
        <p:spPr>
          <a:xfrm>
            <a:off x="2138829" y="2049861"/>
            <a:ext cx="909011" cy="369332"/>
          </a:xfrm>
          <a:prstGeom prst="rect">
            <a:avLst/>
          </a:prstGeom>
          <a:noFill/>
        </p:spPr>
        <p:txBody>
          <a:bodyPr wrap="square" rtlCol="0">
            <a:spAutoFit/>
          </a:bodyPr>
          <a:lstStyle/>
          <a:p>
            <a:r>
              <a:rPr lang="fr-FR" sz="900" dirty="0" err="1"/>
              <a:t>Vicon</a:t>
            </a:r>
            <a:r>
              <a:rPr lang="fr-FR" sz="900" dirty="0"/>
              <a:t> Nexus</a:t>
            </a:r>
          </a:p>
          <a:p>
            <a:r>
              <a:rPr lang="fr-FR" sz="900" dirty="0"/>
              <a:t>Modèle</a:t>
            </a:r>
          </a:p>
        </p:txBody>
      </p:sp>
      <p:sp>
        <p:nvSpPr>
          <p:cNvPr id="28" name="ZoneTexte 27">
            <a:extLst>
              <a:ext uri="{FF2B5EF4-FFF2-40B4-BE49-F238E27FC236}">
                <a16:creationId xmlns:a16="http://schemas.microsoft.com/office/drawing/2014/main" id="{B66221DA-8A31-53AB-CE47-2154BF3B1987}"/>
              </a:ext>
            </a:extLst>
          </p:cNvPr>
          <p:cNvSpPr txBox="1"/>
          <p:nvPr/>
        </p:nvSpPr>
        <p:spPr>
          <a:xfrm>
            <a:off x="4121016" y="2038650"/>
            <a:ext cx="909011" cy="507831"/>
          </a:xfrm>
          <a:prstGeom prst="rect">
            <a:avLst/>
          </a:prstGeom>
          <a:noFill/>
        </p:spPr>
        <p:txBody>
          <a:bodyPr wrap="square" rtlCol="0">
            <a:spAutoFit/>
          </a:bodyPr>
          <a:lstStyle/>
          <a:p>
            <a:r>
              <a:rPr lang="fr-FR" sz="900" dirty="0" err="1"/>
              <a:t>Vicon</a:t>
            </a:r>
            <a:r>
              <a:rPr lang="fr-FR" sz="900" dirty="0"/>
              <a:t> Nexus</a:t>
            </a:r>
          </a:p>
          <a:p>
            <a:r>
              <a:rPr lang="fr-FR" sz="900" dirty="0"/>
              <a:t>Polynomiale, Source</a:t>
            </a:r>
          </a:p>
        </p:txBody>
      </p:sp>
      <p:sp>
        <p:nvSpPr>
          <p:cNvPr id="29" name="ZoneTexte 28">
            <a:extLst>
              <a:ext uri="{FF2B5EF4-FFF2-40B4-BE49-F238E27FC236}">
                <a16:creationId xmlns:a16="http://schemas.microsoft.com/office/drawing/2014/main" id="{8C8AA7F0-E60D-8A6A-0112-35597B0598C8}"/>
              </a:ext>
            </a:extLst>
          </p:cNvPr>
          <p:cNvSpPr txBox="1"/>
          <p:nvPr/>
        </p:nvSpPr>
        <p:spPr>
          <a:xfrm>
            <a:off x="6103203" y="2053650"/>
            <a:ext cx="909011" cy="369332"/>
          </a:xfrm>
          <a:prstGeom prst="rect">
            <a:avLst/>
          </a:prstGeom>
          <a:noFill/>
        </p:spPr>
        <p:txBody>
          <a:bodyPr wrap="square" rtlCol="0">
            <a:spAutoFit/>
          </a:bodyPr>
          <a:lstStyle/>
          <a:p>
            <a:r>
              <a:rPr lang="fr-FR" sz="900" dirty="0"/>
              <a:t>Python</a:t>
            </a:r>
          </a:p>
          <a:p>
            <a:r>
              <a:rPr lang="fr-FR" sz="900" baseline="30000" dirty="0"/>
              <a:t>7</a:t>
            </a:r>
            <a:r>
              <a:rPr lang="fr-FR" sz="900" dirty="0"/>
              <a:t>Soderkvist</a:t>
            </a:r>
          </a:p>
        </p:txBody>
      </p:sp>
      <p:sp>
        <p:nvSpPr>
          <p:cNvPr id="30" name="ZoneTexte 29">
            <a:extLst>
              <a:ext uri="{FF2B5EF4-FFF2-40B4-BE49-F238E27FC236}">
                <a16:creationId xmlns:a16="http://schemas.microsoft.com/office/drawing/2014/main" id="{03A5D01D-5CE3-540C-7985-6CF9C649B388}"/>
              </a:ext>
            </a:extLst>
          </p:cNvPr>
          <p:cNvSpPr txBox="1"/>
          <p:nvPr/>
        </p:nvSpPr>
        <p:spPr>
          <a:xfrm>
            <a:off x="8055553" y="2036907"/>
            <a:ext cx="909011" cy="369332"/>
          </a:xfrm>
          <a:prstGeom prst="rect">
            <a:avLst/>
          </a:prstGeom>
          <a:noFill/>
        </p:spPr>
        <p:txBody>
          <a:bodyPr wrap="square" rtlCol="0">
            <a:spAutoFit/>
          </a:bodyPr>
          <a:lstStyle/>
          <a:p>
            <a:r>
              <a:rPr lang="fr-FR" sz="900" dirty="0"/>
              <a:t>Python</a:t>
            </a:r>
          </a:p>
          <a:p>
            <a:r>
              <a:rPr lang="fr-FR" sz="900" dirty="0" err="1"/>
              <a:t>Butterworth</a:t>
            </a:r>
            <a:endParaRPr lang="fr-FR" sz="900" dirty="0"/>
          </a:p>
        </p:txBody>
      </p:sp>
      <p:sp>
        <p:nvSpPr>
          <p:cNvPr id="31" name="ZoneTexte 30">
            <a:extLst>
              <a:ext uri="{FF2B5EF4-FFF2-40B4-BE49-F238E27FC236}">
                <a16:creationId xmlns:a16="http://schemas.microsoft.com/office/drawing/2014/main" id="{B83D76F2-0614-CC2C-391B-F1E10B31C1E6}"/>
              </a:ext>
            </a:extLst>
          </p:cNvPr>
          <p:cNvSpPr txBox="1"/>
          <p:nvPr/>
        </p:nvSpPr>
        <p:spPr>
          <a:xfrm>
            <a:off x="9896309" y="2042865"/>
            <a:ext cx="909011" cy="369332"/>
          </a:xfrm>
          <a:prstGeom prst="rect">
            <a:avLst/>
          </a:prstGeom>
          <a:noFill/>
        </p:spPr>
        <p:txBody>
          <a:bodyPr wrap="square" rtlCol="0">
            <a:spAutoFit/>
          </a:bodyPr>
          <a:lstStyle/>
          <a:p>
            <a:r>
              <a:rPr lang="fr-FR" sz="900" dirty="0"/>
              <a:t>Python</a:t>
            </a:r>
          </a:p>
          <a:p>
            <a:r>
              <a:rPr lang="fr-FR" sz="900" dirty="0"/>
              <a:t>Seuil/Courbure</a:t>
            </a:r>
          </a:p>
        </p:txBody>
      </p:sp>
      <mc:AlternateContent xmlns:mc="http://schemas.openxmlformats.org/markup-compatibility/2006" xmlns:a14="http://schemas.microsoft.com/office/drawing/2010/main">
        <mc:Choice Requires="a14">
          <p:graphicFrame>
            <p:nvGraphicFramePr>
              <p:cNvPr id="26" name="Tableau 26">
                <a:extLst>
                  <a:ext uri="{FF2B5EF4-FFF2-40B4-BE49-F238E27FC236}">
                    <a16:creationId xmlns:a16="http://schemas.microsoft.com/office/drawing/2014/main" id="{A76B9712-1660-09C2-2434-A3C91C13E315}"/>
                  </a:ext>
                </a:extLst>
              </p:cNvPr>
              <p:cNvGraphicFramePr>
                <a:graphicFrameLocks noGrp="1"/>
              </p:cNvGraphicFramePr>
              <p:nvPr>
                <p:extLst>
                  <p:ext uri="{D42A27DB-BD31-4B8C-83A1-F6EECF244321}">
                    <p14:modId xmlns:p14="http://schemas.microsoft.com/office/powerpoint/2010/main" val="2928011805"/>
                  </p:ext>
                </p:extLst>
              </p:nvPr>
            </p:nvGraphicFramePr>
            <p:xfrm>
              <a:off x="2349458" y="3277074"/>
              <a:ext cx="8128000" cy="1767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51570384"/>
                        </a:ext>
                      </a:extLst>
                    </a:gridCol>
                    <a:gridCol w="4064000">
                      <a:extLst>
                        <a:ext uri="{9D8B030D-6E8A-4147-A177-3AD203B41FA5}">
                          <a16:colId xmlns:a16="http://schemas.microsoft.com/office/drawing/2014/main" val="1569332345"/>
                        </a:ext>
                      </a:extLst>
                    </a:gridCol>
                  </a:tblGrid>
                  <a:tr h="192021">
                    <a:tc>
                      <a:txBody>
                        <a:bodyPr/>
                        <a:lstStyle/>
                        <a:p>
                          <a:pPr algn="ctr"/>
                          <a:r>
                            <a:rPr lang="fr-FR" sz="1400" b="0" i="0" dirty="0">
                              <a:solidFill>
                                <a:sysClr val="windowText" lastClr="000000"/>
                              </a:solidFill>
                            </a:rPr>
                            <a:t>Moment</a:t>
                          </a:r>
                        </a:p>
                      </a:txBody>
                      <a:tcPr>
                        <a:lnB w="12700" cap="flat" cmpd="sng" algn="ctr">
                          <a:solidFill>
                            <a:schemeClr val="tx1"/>
                          </a:solidFill>
                          <a:prstDash val="solid"/>
                          <a:round/>
                          <a:headEnd type="none" w="med" len="med"/>
                          <a:tailEnd type="none" w="med" len="med"/>
                        </a:lnB>
                        <a:noFill/>
                      </a:tcPr>
                    </a:tc>
                    <a:tc>
                      <a:txBody>
                        <a:bodyPr/>
                        <a:lstStyle/>
                        <a:p>
                          <a:pPr algn="ctr"/>
                          <a:r>
                            <a:rPr lang="fr-FR" sz="1400" b="0" i="0" dirty="0">
                              <a:solidFill>
                                <a:sysClr val="windowText" lastClr="000000"/>
                              </a:solidFill>
                            </a:rPr>
                            <a:t>Méthodes</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8576545"/>
                      </a:ext>
                    </a:extLst>
                  </a:tr>
                  <a:tr h="392729">
                    <a:tc>
                      <a:txBody>
                        <a:bodyPr/>
                        <a:lstStyle/>
                        <a:p>
                          <a:pPr algn="ctr"/>
                          <a:r>
                            <a:rPr lang="fr-FR" sz="1400" dirty="0"/>
                            <a:t>Début</a:t>
                          </a:r>
                        </a:p>
                      </a:txBody>
                      <a:tcPr anchor="ctr">
                        <a:lnT w="12700" cap="flat" cmpd="sng" algn="ctr">
                          <a:solidFill>
                            <a:schemeClr val="tx1"/>
                          </a:solidFill>
                          <a:prstDash val="solid"/>
                          <a:round/>
                          <a:headEnd type="none" w="med" len="med"/>
                          <a:tailEnd type="none" w="med" len="med"/>
                        </a:lnT>
                        <a:noFill/>
                      </a:tcPr>
                    </a:tc>
                    <a:tc>
                      <a:txBody>
                        <a:bodyPr/>
                        <a:lstStyle/>
                        <a:p>
                          <a:pPr algn="ctr"/>
                          <a:r>
                            <a:rPr lang="fr-FR" sz="1400" dirty="0"/>
                            <a:t>Seuil sur la vitesse </a:t>
                          </a:r>
                          <a14:m>
                            <m:oMath xmlns:m="http://schemas.openxmlformats.org/officeDocument/2006/math">
                              <m:r>
                                <m:rPr>
                                  <m:sty m:val="p"/>
                                </m:rPr>
                                <a:rPr lang="fr-FR" sz="1400" b="0" i="0" smtClean="0">
                                  <a:latin typeface="Cambria Math" panose="02040503050406030204" pitchFamily="18" charset="0"/>
                                </a:rPr>
                                <m:t>r</m:t>
                              </m:r>
                              <m:r>
                                <a:rPr lang="fr-FR" sz="1400" b="0" i="0" smtClean="0">
                                  <a:latin typeface="Cambria Math" panose="02040503050406030204" pitchFamily="18" charset="0"/>
                                </a:rPr>
                                <m:t>∗</m:t>
                              </m:r>
                              <m:sSub>
                                <m:sSubPr>
                                  <m:ctrlPr>
                                    <a:rPr lang="fr-FR" sz="1400" i="1" smtClean="0">
                                      <a:latin typeface="Cambria Math" panose="02040503050406030204" pitchFamily="18" charset="0"/>
                                    </a:rPr>
                                  </m:ctrlPr>
                                </m:sSubPr>
                                <m:e>
                                  <m:r>
                                    <a:rPr lang="fr-FR" sz="1400" b="0" i="1" smtClean="0">
                                      <a:latin typeface="Cambria Math" panose="02040503050406030204" pitchFamily="18" charset="0"/>
                                    </a:rPr>
                                    <m:t>𝑉</m:t>
                                  </m:r>
                                </m:e>
                                <m:sub>
                                  <m:r>
                                    <a:rPr lang="fr-FR" sz="1400" b="0" i="1" smtClean="0">
                                      <a:latin typeface="Cambria Math" panose="02040503050406030204" pitchFamily="18" charset="0"/>
                                    </a:rPr>
                                    <m:t>𝑚𝑎𝑥</m:t>
                                  </m:r>
                                </m:sub>
                              </m:sSub>
                            </m:oMath>
                          </a14:m>
                          <a:endParaRPr lang="fr-FR" sz="1400" dirty="0"/>
                        </a:p>
                        <a:p>
                          <a:pPr algn="ctr"/>
                          <a:r>
                            <a:rPr lang="fr-FR" sz="1400" dirty="0"/>
                            <a:t>Seuil sur la vitesse </a:t>
                          </a:r>
                          <a14:m>
                            <m:oMath xmlns:m="http://schemas.openxmlformats.org/officeDocument/2006/math">
                              <m:r>
                                <m:rPr>
                                  <m:sty m:val="p"/>
                                </m:rPr>
                                <a:rPr lang="fr-FR" sz="1400" b="0" i="0" smtClean="0">
                                  <a:latin typeface="Cambria Math" panose="02040503050406030204" pitchFamily="18" charset="0"/>
                                </a:rPr>
                                <m:t>r</m:t>
                              </m:r>
                              <m:r>
                                <a:rPr lang="fr-FR" sz="1400" b="0" i="0" smtClean="0">
                                  <a:latin typeface="Cambria Math" panose="02040503050406030204" pitchFamily="18" charset="0"/>
                                </a:rPr>
                                <m:t>∗</m:t>
                              </m:r>
                              <m:sSub>
                                <m:sSubPr>
                                  <m:ctrlPr>
                                    <a:rPr lang="fr-FR" sz="1400" i="1" smtClean="0">
                                      <a:latin typeface="Cambria Math" panose="02040503050406030204" pitchFamily="18" charset="0"/>
                                    </a:rPr>
                                  </m:ctrlPr>
                                </m:sSubPr>
                                <m:e>
                                  <m:r>
                                    <a:rPr lang="fr-FR" sz="1400" b="0" i="1" smtClean="0">
                                      <a:latin typeface="Cambria Math" panose="02040503050406030204" pitchFamily="18" charset="0"/>
                                    </a:rPr>
                                    <m:t>𝑉</m:t>
                                  </m:r>
                                </m:e>
                                <m:sub>
                                  <m:r>
                                    <a:rPr lang="fr-FR" sz="1400" b="0" i="1" smtClean="0">
                                      <a:latin typeface="Cambria Math" panose="02040503050406030204" pitchFamily="18" charset="0"/>
                                    </a:rPr>
                                    <m:t>𝑚𝑎𝑥</m:t>
                                  </m:r>
                                </m:sub>
                              </m:sSub>
                            </m:oMath>
                          </a14:m>
                          <a:r>
                            <a:rPr lang="fr-FR" sz="1400" dirty="0"/>
                            <a:t> avec condition sur</a:t>
                          </a:r>
                          <a:r>
                            <a:rPr lang="fr-FR" sz="1400" baseline="0" dirty="0"/>
                            <a:t> l’altitude</a:t>
                          </a:r>
                          <a:endParaRPr lang="fr-FR" sz="1400" dirty="0"/>
                        </a:p>
                        <a:p>
                          <a:pPr algn="ctr"/>
                          <a:r>
                            <a:rPr lang="fr-FR" sz="1400" dirty="0"/>
                            <a:t>Maximum de courbure</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97770919"/>
                      </a:ext>
                    </a:extLst>
                  </a:tr>
                  <a:tr h="384643">
                    <a:tc>
                      <a:txBody>
                        <a:bodyPr/>
                        <a:lstStyle/>
                        <a:p>
                          <a:pPr algn="ctr"/>
                          <a:r>
                            <a:rPr lang="fr-FR" sz="1400" dirty="0"/>
                            <a:t>Fin</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Seuil sur la vitesse </a:t>
                          </a:r>
                          <a14:m>
                            <m:oMath xmlns:m="http://schemas.openxmlformats.org/officeDocument/2006/math">
                              <m:r>
                                <m:rPr>
                                  <m:sty m:val="p"/>
                                </m:rPr>
                                <a:rPr lang="fr-FR" sz="1400" b="0" i="0" smtClean="0">
                                  <a:latin typeface="Cambria Math" panose="02040503050406030204" pitchFamily="18" charset="0"/>
                                </a:rPr>
                                <m:t>r</m:t>
                              </m:r>
                              <m:r>
                                <a:rPr lang="fr-FR" sz="1400" b="0" i="0" smtClean="0">
                                  <a:latin typeface="Cambria Math" panose="02040503050406030204" pitchFamily="18" charset="0"/>
                                </a:rPr>
                                <m:t>∗</m:t>
                              </m:r>
                              <m:sSub>
                                <m:sSubPr>
                                  <m:ctrlPr>
                                    <a:rPr lang="fr-FR" sz="1400" i="1" smtClean="0">
                                      <a:latin typeface="Cambria Math" panose="02040503050406030204" pitchFamily="18" charset="0"/>
                                    </a:rPr>
                                  </m:ctrlPr>
                                </m:sSubPr>
                                <m:e>
                                  <m:r>
                                    <a:rPr lang="fr-FR" sz="1400" b="0" i="1" smtClean="0">
                                      <a:latin typeface="Cambria Math" panose="02040503050406030204" pitchFamily="18" charset="0"/>
                                    </a:rPr>
                                    <m:t>𝑉</m:t>
                                  </m:r>
                                </m:e>
                                <m:sub>
                                  <m:r>
                                    <a:rPr lang="fr-FR" sz="1400" b="0" i="1" smtClean="0">
                                      <a:latin typeface="Cambria Math" panose="02040503050406030204" pitchFamily="18" charset="0"/>
                                    </a:rPr>
                                    <m:t>𝑚𝑎𝑥</m:t>
                                  </m:r>
                                </m:sub>
                              </m:sSub>
                            </m:oMath>
                          </a14:m>
                          <a:r>
                            <a:rPr lang="fr-FR" sz="1400" dirty="0"/>
                            <a:t> </a:t>
                          </a:r>
                        </a:p>
                        <a:p>
                          <a:pPr algn="ctr"/>
                          <a:r>
                            <a:rPr lang="fr-FR" sz="1400" dirty="0"/>
                            <a:t>Maximum de courbure</a:t>
                          </a:r>
                        </a:p>
                      </a:txBody>
                      <a:tcPr anchor="ctr">
                        <a:noFill/>
                      </a:tcPr>
                    </a:tc>
                    <a:extLst>
                      <a:ext uri="{0D108BD9-81ED-4DB2-BD59-A6C34878D82A}">
                        <a16:rowId xmlns:a16="http://schemas.microsoft.com/office/drawing/2014/main" val="1104495573"/>
                      </a:ext>
                    </a:extLst>
                  </a:tr>
                </a:tbl>
              </a:graphicData>
            </a:graphic>
          </p:graphicFrame>
        </mc:Choice>
        <mc:Fallback xmlns="">
          <p:graphicFrame>
            <p:nvGraphicFramePr>
              <p:cNvPr id="26" name="Tableau 26">
                <a:extLst>
                  <a:ext uri="{FF2B5EF4-FFF2-40B4-BE49-F238E27FC236}">
                    <a16:creationId xmlns:a16="http://schemas.microsoft.com/office/drawing/2014/main" id="{A76B9712-1660-09C2-2434-A3C91C13E315}"/>
                  </a:ext>
                </a:extLst>
              </p:cNvPr>
              <p:cNvGraphicFramePr>
                <a:graphicFrameLocks noGrp="1"/>
              </p:cNvGraphicFramePr>
              <p:nvPr>
                <p:extLst>
                  <p:ext uri="{D42A27DB-BD31-4B8C-83A1-F6EECF244321}">
                    <p14:modId xmlns:p14="http://schemas.microsoft.com/office/powerpoint/2010/main" val="2928011805"/>
                  </p:ext>
                </p:extLst>
              </p:nvPr>
            </p:nvGraphicFramePr>
            <p:xfrm>
              <a:off x="2349458" y="3277074"/>
              <a:ext cx="8128000" cy="1767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51570384"/>
                        </a:ext>
                      </a:extLst>
                    </a:gridCol>
                    <a:gridCol w="4064000">
                      <a:extLst>
                        <a:ext uri="{9D8B030D-6E8A-4147-A177-3AD203B41FA5}">
                          <a16:colId xmlns:a16="http://schemas.microsoft.com/office/drawing/2014/main" val="1569332345"/>
                        </a:ext>
                      </a:extLst>
                    </a:gridCol>
                  </a:tblGrid>
                  <a:tr h="304800">
                    <a:tc>
                      <a:txBody>
                        <a:bodyPr/>
                        <a:lstStyle/>
                        <a:p>
                          <a:pPr algn="ctr"/>
                          <a:r>
                            <a:rPr lang="fr-FR" sz="1400" b="0" i="0" dirty="0">
                              <a:solidFill>
                                <a:sysClr val="windowText" lastClr="000000"/>
                              </a:solidFill>
                            </a:rPr>
                            <a:t>Moment</a:t>
                          </a:r>
                        </a:p>
                      </a:txBody>
                      <a:tcPr>
                        <a:lnB w="12700" cap="flat" cmpd="sng" algn="ctr">
                          <a:solidFill>
                            <a:schemeClr val="tx1"/>
                          </a:solidFill>
                          <a:prstDash val="solid"/>
                          <a:round/>
                          <a:headEnd type="none" w="med" len="med"/>
                          <a:tailEnd type="none" w="med" len="med"/>
                        </a:lnB>
                        <a:noFill/>
                      </a:tcPr>
                    </a:tc>
                    <a:tc>
                      <a:txBody>
                        <a:bodyPr/>
                        <a:lstStyle/>
                        <a:p>
                          <a:pPr algn="ctr"/>
                          <a:r>
                            <a:rPr lang="fr-FR" sz="1400" b="0" i="0" dirty="0">
                              <a:solidFill>
                                <a:sysClr val="windowText" lastClr="000000"/>
                              </a:solidFill>
                            </a:rPr>
                            <a:t>Méthodes</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8576545"/>
                      </a:ext>
                    </a:extLst>
                  </a:tr>
                  <a:tr h="944880">
                    <a:tc>
                      <a:txBody>
                        <a:bodyPr/>
                        <a:lstStyle/>
                        <a:p>
                          <a:pPr algn="ctr"/>
                          <a:r>
                            <a:rPr lang="fr-FR" sz="1400" dirty="0"/>
                            <a:t>Début</a:t>
                          </a:r>
                        </a:p>
                      </a:txBody>
                      <a:tcPr anchor="ctr">
                        <a:lnT w="12700" cap="flat" cmpd="sng" algn="ctr">
                          <a:solidFill>
                            <a:schemeClr val="tx1"/>
                          </a:solidFill>
                          <a:prstDash val="solid"/>
                          <a:round/>
                          <a:headEnd type="none" w="med" len="med"/>
                          <a:tailEnd type="none" w="med" len="med"/>
                        </a:lnT>
                        <a:noFill/>
                      </a:tcPr>
                    </a:tc>
                    <a:tc>
                      <a:txBody>
                        <a:bodyPr/>
                        <a:lstStyle/>
                        <a:p>
                          <a:endParaRPr lang="fr-FR"/>
                        </a:p>
                      </a:txBody>
                      <a:tcPr anchor="ctr">
                        <a:lnT w="12700" cap="flat" cmpd="sng" algn="ctr">
                          <a:solidFill>
                            <a:schemeClr val="tx1"/>
                          </a:solidFill>
                          <a:prstDash val="solid"/>
                          <a:round/>
                          <a:headEnd type="none" w="med" len="med"/>
                          <a:tailEnd type="none" w="med" len="med"/>
                        </a:lnT>
                        <a:blipFill>
                          <a:blip r:embed="rId12"/>
                          <a:stretch>
                            <a:fillRect l="-100150" t="-32692" r="-300" b="-60897"/>
                          </a:stretch>
                        </a:blipFill>
                      </a:tcPr>
                    </a:tc>
                    <a:extLst>
                      <a:ext uri="{0D108BD9-81ED-4DB2-BD59-A6C34878D82A}">
                        <a16:rowId xmlns:a16="http://schemas.microsoft.com/office/drawing/2014/main" val="197770919"/>
                      </a:ext>
                    </a:extLst>
                  </a:tr>
                  <a:tr h="518160">
                    <a:tc>
                      <a:txBody>
                        <a:bodyPr/>
                        <a:lstStyle/>
                        <a:p>
                          <a:pPr algn="ctr"/>
                          <a:r>
                            <a:rPr lang="fr-FR" sz="1400" dirty="0"/>
                            <a:t>Fin</a:t>
                          </a:r>
                        </a:p>
                      </a:txBody>
                      <a:tcPr anchor="ctr">
                        <a:noFill/>
                      </a:tcPr>
                    </a:tc>
                    <a:tc>
                      <a:txBody>
                        <a:bodyPr/>
                        <a:lstStyle/>
                        <a:p>
                          <a:endParaRPr lang="fr-FR"/>
                        </a:p>
                      </a:txBody>
                      <a:tcPr anchor="ctr">
                        <a:blipFill>
                          <a:blip r:embed="rId12"/>
                          <a:stretch>
                            <a:fillRect l="-100150" t="-243529" r="-300" b="-11765"/>
                          </a:stretch>
                        </a:blipFill>
                      </a:tcPr>
                    </a:tc>
                    <a:extLst>
                      <a:ext uri="{0D108BD9-81ED-4DB2-BD59-A6C34878D82A}">
                        <a16:rowId xmlns:a16="http://schemas.microsoft.com/office/drawing/2014/main" val="1104495573"/>
                      </a:ext>
                    </a:extLst>
                  </a:tr>
                </a:tbl>
              </a:graphicData>
            </a:graphic>
          </p:graphicFrame>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53E29E5A-0B96-4B06-5498-7902B6175328}"/>
                  </a:ext>
                </a:extLst>
              </p:cNvPr>
              <p:cNvSpPr txBox="1"/>
              <p:nvPr/>
            </p:nvSpPr>
            <p:spPr>
              <a:xfrm>
                <a:off x="4165349" y="5198926"/>
                <a:ext cx="2812027" cy="8145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1200" i="1" smtClean="0">
                              <a:solidFill>
                                <a:srgbClr val="836967"/>
                              </a:solidFill>
                              <a:latin typeface="Cambria Math" panose="02040503050406030204" pitchFamily="18" charset="0"/>
                            </a:rPr>
                          </m:ctrlPr>
                        </m:dPr>
                        <m:e>
                          <m:eqArr>
                            <m:eqArrPr>
                              <m:ctrlPr>
                                <a:rPr lang="fr-FR" sz="1200" i="1">
                                  <a:solidFill>
                                    <a:srgbClr val="836967"/>
                                  </a:solidFill>
                                  <a:latin typeface="Cambria Math" panose="02040503050406030204" pitchFamily="18" charset="0"/>
                                </a:rPr>
                              </m:ctrlPr>
                            </m:eqArrPr>
                            <m:e>
                              <m:r>
                                <a:rPr lang="fr-FR" sz="1200">
                                  <a:latin typeface="Cambria Math" panose="02040503050406030204" pitchFamily="18" charset="0"/>
                                </a:rPr>
                                <m:t>&amp;</m:t>
                              </m:r>
                              <m:sSup>
                                <m:sSupPr>
                                  <m:ctrlPr>
                                    <a:rPr lang="fr-FR" sz="1200" i="1">
                                      <a:solidFill>
                                        <a:srgbClr val="836967"/>
                                      </a:solidFill>
                                      <a:latin typeface="Cambria Math" panose="02040503050406030204" pitchFamily="18" charset="0"/>
                                    </a:rPr>
                                  </m:ctrlPr>
                                </m:sSupPr>
                                <m:e>
                                  <m:sSub>
                                    <m:sSubPr>
                                      <m:ctrlPr>
                                        <a:rPr lang="fr-FR" sz="1200" i="1">
                                          <a:solidFill>
                                            <a:srgbClr val="836967"/>
                                          </a:solidFill>
                                          <a:latin typeface="Cambria Math" panose="02040503050406030204" pitchFamily="18" charset="0"/>
                                        </a:rPr>
                                      </m:ctrlPr>
                                    </m:sSubPr>
                                    <m:e>
                                      <m:r>
                                        <a:rPr lang="fr-FR" sz="1200" i="0">
                                          <a:latin typeface="Cambria Math" panose="02040503050406030204" pitchFamily="18" charset="0"/>
                                        </a:rPr>
                                        <m:t>. </m:t>
                                      </m:r>
                                      <m:r>
                                        <a:rPr lang="fr-FR" sz="1200" i="1">
                                          <a:latin typeface="Cambria Math" panose="02040503050406030204" pitchFamily="18" charset="0"/>
                                        </a:rPr>
                                        <m:t>𝑓</m:t>
                                      </m:r>
                                      <m:r>
                                        <a:rPr lang="fr-FR" sz="1200" i="0">
                                          <a:latin typeface="Cambria Math" panose="02040503050406030204" pitchFamily="18" charset="0"/>
                                        </a:rPr>
                                        <m:t>:</m:t>
                                      </m:r>
                                      <m:r>
                                        <a:rPr lang="fr-FR" sz="1200" i="1">
                                          <a:latin typeface="Cambria Math" panose="02040503050406030204" pitchFamily="18" charset="0"/>
                                        </a:rPr>
                                        <m:t>𝑥</m:t>
                                      </m:r>
                                      <m:r>
                                        <a:rPr lang="fr-FR" sz="1200" i="0">
                                          <a:latin typeface="Cambria Math" panose="02040503050406030204" pitchFamily="18" charset="0"/>
                                        </a:rPr>
                                        <m:t>→</m:t>
                                      </m:r>
                                      <m:r>
                                        <a:rPr lang="fr-FR" sz="1200" i="1">
                                          <a:latin typeface="Cambria Math" panose="02040503050406030204" pitchFamily="18" charset="0"/>
                                        </a:rPr>
                                        <m:t>𝑓</m:t>
                                      </m:r>
                                    </m:e>
                                    <m:sub>
                                      <m:r>
                                        <a:rPr lang="fr-FR" sz="1200" i="0">
                                          <a:latin typeface="Cambria Math" panose="02040503050406030204" pitchFamily="18" charset="0"/>
                                        </a:rPr>
                                        <m:t>2</m:t>
                                      </m:r>
                                    </m:sub>
                                  </m:sSub>
                                  <m:d>
                                    <m:dPr>
                                      <m:ctrlPr>
                                        <a:rPr lang="fr-FR" sz="1200" i="1">
                                          <a:solidFill>
                                            <a:srgbClr val="836967"/>
                                          </a:solidFill>
                                          <a:latin typeface="Cambria Math" panose="02040503050406030204" pitchFamily="18" charset="0"/>
                                        </a:rPr>
                                      </m:ctrlPr>
                                    </m:dPr>
                                    <m:e>
                                      <m:r>
                                        <a:rPr lang="fr-FR" sz="1200" i="1">
                                          <a:latin typeface="Cambria Math" panose="02040503050406030204" pitchFamily="18" charset="0"/>
                                        </a:rPr>
                                        <m:t>𝑥</m:t>
                                      </m:r>
                                    </m:e>
                                  </m:d>
                                  <m:r>
                                    <a:rPr lang="fr-FR" sz="1200" i="0">
                                      <a:latin typeface="Cambria Math" panose="02040503050406030204" pitchFamily="18" charset="0"/>
                                    </a:rPr>
                                    <m:t>∗</m:t>
                                  </m:r>
                                  <m:d>
                                    <m:dPr>
                                      <m:ctrlPr>
                                        <a:rPr lang="fr-FR" sz="1200" i="1">
                                          <a:solidFill>
                                            <a:srgbClr val="836967"/>
                                          </a:solidFill>
                                          <a:latin typeface="Cambria Math" panose="02040503050406030204" pitchFamily="18" charset="0"/>
                                        </a:rPr>
                                      </m:ctrlPr>
                                    </m:dPr>
                                    <m:e>
                                      <m:r>
                                        <a:rPr lang="fr-FR" sz="1200" i="0">
                                          <a:latin typeface="Cambria Math" panose="02040503050406030204" pitchFamily="18" charset="0"/>
                                        </a:rPr>
                                        <m:t>1+</m:t>
                                      </m:r>
                                      <m:sSup>
                                        <m:sSupPr>
                                          <m:ctrlPr>
                                            <a:rPr lang="fr-FR" sz="1200" i="1">
                                              <a:solidFill>
                                                <a:srgbClr val="836967"/>
                                              </a:solidFill>
                                              <a:latin typeface="Cambria Math" panose="02040503050406030204" pitchFamily="18" charset="0"/>
                                            </a:rPr>
                                          </m:ctrlPr>
                                        </m:sSupPr>
                                        <m:e>
                                          <m:sSub>
                                            <m:sSubPr>
                                              <m:ctrlPr>
                                                <a:rPr lang="fr-FR" sz="1200" i="1">
                                                  <a:solidFill>
                                                    <a:srgbClr val="836967"/>
                                                  </a:solidFill>
                                                  <a:latin typeface="Cambria Math" panose="02040503050406030204" pitchFamily="18" charset="0"/>
                                                </a:rPr>
                                              </m:ctrlPr>
                                            </m:sSubPr>
                                            <m:e>
                                              <m:r>
                                                <a:rPr lang="fr-FR" sz="1200" i="1">
                                                  <a:latin typeface="Cambria Math" panose="02040503050406030204" pitchFamily="18" charset="0"/>
                                                </a:rPr>
                                                <m:t>𝑓</m:t>
                                              </m:r>
                                            </m:e>
                                            <m:sub>
                                              <m:r>
                                                <a:rPr lang="fr-FR" sz="1200" i="0">
                                                  <a:latin typeface="Cambria Math" panose="02040503050406030204" pitchFamily="18" charset="0"/>
                                                </a:rPr>
                                                <m:t>1</m:t>
                                              </m:r>
                                            </m:sub>
                                          </m:sSub>
                                        </m:e>
                                        <m:sup>
                                          <m:r>
                                            <a:rPr lang="fr-FR" sz="1200" i="0">
                                              <a:latin typeface="Cambria Math" panose="02040503050406030204" pitchFamily="18" charset="0"/>
                                            </a:rPr>
                                            <m:t>2</m:t>
                                          </m:r>
                                        </m:sup>
                                      </m:sSup>
                                      <m:d>
                                        <m:dPr>
                                          <m:ctrlPr>
                                            <a:rPr lang="fr-FR" sz="1200" i="1">
                                              <a:solidFill>
                                                <a:srgbClr val="836967"/>
                                              </a:solidFill>
                                              <a:latin typeface="Cambria Math" panose="02040503050406030204" pitchFamily="18" charset="0"/>
                                            </a:rPr>
                                          </m:ctrlPr>
                                        </m:dPr>
                                        <m:e>
                                          <m:r>
                                            <a:rPr lang="fr-FR" sz="1200" i="1">
                                              <a:latin typeface="Cambria Math" panose="02040503050406030204" pitchFamily="18" charset="0"/>
                                            </a:rPr>
                                            <m:t>𝑥</m:t>
                                          </m:r>
                                        </m:e>
                                      </m:d>
                                    </m:e>
                                  </m:d>
                                </m:e>
                                <m:sup>
                                  <m:r>
                                    <a:rPr lang="fr-FR" sz="1200" i="0">
                                      <a:latin typeface="Cambria Math" panose="02040503050406030204" pitchFamily="18" charset="0"/>
                                    </a:rPr>
                                    <m:t>−1,5</m:t>
                                  </m:r>
                                </m:sup>
                              </m:sSup>
                            </m:e>
                            <m:e>
                              <m:r>
                                <a:rPr lang="fr-FR" sz="1200" i="0">
                                  <a:latin typeface="Cambria Math" panose="02040503050406030204" pitchFamily="18" charset="0"/>
                                </a:rPr>
                                <m:t>&amp;. </m:t>
                              </m:r>
                              <m:sSub>
                                <m:sSubPr>
                                  <m:ctrlPr>
                                    <a:rPr lang="fr-FR" sz="1200" i="1">
                                      <a:solidFill>
                                        <a:srgbClr val="836967"/>
                                      </a:solidFill>
                                      <a:latin typeface="Cambria Math" panose="02040503050406030204" pitchFamily="18" charset="0"/>
                                    </a:rPr>
                                  </m:ctrlPr>
                                </m:sSubPr>
                                <m:e>
                                  <m:r>
                                    <a:rPr lang="fr-FR" sz="1200" i="1">
                                      <a:latin typeface="Cambria Math" panose="02040503050406030204" pitchFamily="18" charset="0"/>
                                    </a:rPr>
                                    <m:t>𝑓</m:t>
                                  </m:r>
                                </m:e>
                                <m:sub>
                                  <m:r>
                                    <a:rPr lang="fr-FR" sz="1200" i="0">
                                      <a:latin typeface="Cambria Math" panose="02040503050406030204" pitchFamily="18" charset="0"/>
                                    </a:rPr>
                                    <m:t>1</m:t>
                                  </m:r>
                                </m:sub>
                              </m:sSub>
                              <m:r>
                                <a:rPr lang="fr-FR" sz="1200" i="0">
                                  <a:latin typeface="Cambria Math" panose="02040503050406030204" pitchFamily="18" charset="0"/>
                                </a:rPr>
                                <m:t>:</m:t>
                              </m:r>
                              <m:r>
                                <a:rPr lang="fr-FR" sz="1200" i="1">
                                  <a:latin typeface="Cambria Math" panose="02040503050406030204" pitchFamily="18" charset="0"/>
                                </a:rPr>
                                <m:t>𝑥</m:t>
                              </m:r>
                              <m:r>
                                <a:rPr lang="fr-FR" sz="1200" i="0">
                                  <a:latin typeface="Cambria Math" panose="02040503050406030204" pitchFamily="18" charset="0"/>
                                </a:rPr>
                                <m:t>→</m:t>
                              </m:r>
                              <m:r>
                                <a:rPr lang="fr-FR" sz="1200" i="1">
                                  <a:latin typeface="Cambria Math" panose="02040503050406030204" pitchFamily="18" charset="0"/>
                                </a:rPr>
                                <m:t>𝑔𝑟𝑎𝑑</m:t>
                              </m:r>
                              <m:d>
                                <m:dPr>
                                  <m:ctrlPr>
                                    <a:rPr lang="fr-FR" sz="1200" i="1">
                                      <a:solidFill>
                                        <a:srgbClr val="836967"/>
                                      </a:solidFill>
                                      <a:latin typeface="Cambria Math" panose="02040503050406030204" pitchFamily="18" charset="0"/>
                                    </a:rPr>
                                  </m:ctrlPr>
                                </m:dPr>
                                <m:e>
                                  <m:r>
                                    <a:rPr lang="fr-FR" sz="1200" i="1">
                                      <a:latin typeface="Cambria Math" panose="02040503050406030204" pitchFamily="18" charset="0"/>
                                    </a:rPr>
                                    <m:t>𝑥</m:t>
                                  </m:r>
                                </m:e>
                              </m:d>
                            </m:e>
                            <m:e>
                              <m:r>
                                <a:rPr lang="fr-FR" sz="1200" i="0">
                                  <a:latin typeface="Cambria Math" panose="02040503050406030204" pitchFamily="18" charset="0"/>
                                </a:rPr>
                                <m:t>&amp;. </m:t>
                              </m:r>
                              <m:sSub>
                                <m:sSubPr>
                                  <m:ctrlPr>
                                    <a:rPr lang="fr-FR" sz="1200" i="1">
                                      <a:solidFill>
                                        <a:srgbClr val="836967"/>
                                      </a:solidFill>
                                      <a:latin typeface="Cambria Math" panose="02040503050406030204" pitchFamily="18" charset="0"/>
                                    </a:rPr>
                                  </m:ctrlPr>
                                </m:sSubPr>
                                <m:e>
                                  <m:r>
                                    <a:rPr lang="fr-FR" sz="1200" i="1">
                                      <a:latin typeface="Cambria Math" panose="02040503050406030204" pitchFamily="18" charset="0"/>
                                    </a:rPr>
                                    <m:t>𝑓</m:t>
                                  </m:r>
                                </m:e>
                                <m:sub>
                                  <m:r>
                                    <a:rPr lang="fr-FR" sz="1200" i="0">
                                      <a:latin typeface="Cambria Math" panose="02040503050406030204" pitchFamily="18" charset="0"/>
                                    </a:rPr>
                                    <m:t>2</m:t>
                                  </m:r>
                                </m:sub>
                              </m:sSub>
                              <m:r>
                                <a:rPr lang="fr-FR" sz="1200" i="0">
                                  <a:latin typeface="Cambria Math" panose="02040503050406030204" pitchFamily="18" charset="0"/>
                                </a:rPr>
                                <m:t>:</m:t>
                              </m:r>
                              <m:r>
                                <a:rPr lang="fr-FR" sz="1200" i="1">
                                  <a:latin typeface="Cambria Math" panose="02040503050406030204" pitchFamily="18" charset="0"/>
                                </a:rPr>
                                <m:t>𝑥</m:t>
                              </m:r>
                              <m:r>
                                <a:rPr lang="fr-FR" sz="1200" i="0">
                                  <a:latin typeface="Cambria Math" panose="02040503050406030204" pitchFamily="18" charset="0"/>
                                </a:rPr>
                                <m:t>→</m:t>
                              </m:r>
                              <m:r>
                                <a:rPr lang="fr-FR" sz="1200" i="1">
                                  <a:latin typeface="Cambria Math" panose="02040503050406030204" pitchFamily="18" charset="0"/>
                                </a:rPr>
                                <m:t>𝑔𝑟𝑎𝑑</m:t>
                              </m:r>
                              <m:r>
                                <a:rPr lang="fr-FR" sz="1200" i="0">
                                  <a:latin typeface="Cambria Math" panose="02040503050406030204" pitchFamily="18" charset="0"/>
                                </a:rPr>
                                <m:t>²</m:t>
                              </m:r>
                              <m:d>
                                <m:dPr>
                                  <m:ctrlPr>
                                    <a:rPr lang="fr-FR" sz="1200" i="1">
                                      <a:latin typeface="Cambria Math" panose="02040503050406030204" pitchFamily="18" charset="0"/>
                                    </a:rPr>
                                  </m:ctrlPr>
                                </m:dPr>
                                <m:e>
                                  <m:r>
                                    <a:rPr lang="fr-FR" sz="1200" i="1">
                                      <a:latin typeface="Cambria Math" panose="02040503050406030204" pitchFamily="18" charset="0"/>
                                    </a:rPr>
                                    <m:t>𝑥</m:t>
                                  </m:r>
                                </m:e>
                              </m:d>
                            </m:e>
                          </m:eqArr>
                        </m:e>
                      </m:d>
                    </m:oMath>
                  </m:oMathPara>
                </a14:m>
                <a:endParaRPr lang="fr-FR" sz="1200" dirty="0"/>
              </a:p>
            </p:txBody>
          </p:sp>
        </mc:Choice>
        <mc:Fallback xmlns="">
          <p:sp>
            <p:nvSpPr>
              <p:cNvPr id="45" name="ZoneTexte 44">
                <a:extLst>
                  <a:ext uri="{FF2B5EF4-FFF2-40B4-BE49-F238E27FC236}">
                    <a16:creationId xmlns:a16="http://schemas.microsoft.com/office/drawing/2014/main" id="{53E29E5A-0B96-4B06-5498-7902B6175328}"/>
                  </a:ext>
                </a:extLst>
              </p:cNvPr>
              <p:cNvSpPr txBox="1">
                <a:spLocks noRot="1" noChangeAspect="1" noMove="1" noResize="1" noEditPoints="1" noAdjustHandles="1" noChangeArrowheads="1" noChangeShapeType="1" noTextEdit="1"/>
              </p:cNvSpPr>
              <p:nvPr/>
            </p:nvSpPr>
            <p:spPr>
              <a:xfrm>
                <a:off x="4165349" y="5198926"/>
                <a:ext cx="2812027" cy="814518"/>
              </a:xfrm>
              <a:prstGeom prst="rect">
                <a:avLst/>
              </a:prstGeom>
              <a:blipFill>
                <a:blip r:embed="rId13"/>
                <a:stretch>
                  <a:fillRect/>
                </a:stretch>
              </a:blipFill>
            </p:spPr>
            <p:txBody>
              <a:bodyPr/>
              <a:lstStyle/>
              <a:p>
                <a:r>
                  <a:rPr lang="fr-FR">
                    <a:noFill/>
                  </a:rPr>
                  <a:t> </a:t>
                </a:r>
              </a:p>
            </p:txBody>
          </p:sp>
        </mc:Fallback>
      </mc:AlternateContent>
      <p:sp>
        <p:nvSpPr>
          <p:cNvPr id="42" name="ZoneTexte 41">
            <a:extLst>
              <a:ext uri="{FF2B5EF4-FFF2-40B4-BE49-F238E27FC236}">
                <a16:creationId xmlns:a16="http://schemas.microsoft.com/office/drawing/2014/main" id="{CE473229-A8B2-7A2F-65FE-A0A0DC891A63}"/>
              </a:ext>
            </a:extLst>
          </p:cNvPr>
          <p:cNvSpPr txBox="1"/>
          <p:nvPr/>
        </p:nvSpPr>
        <p:spPr>
          <a:xfrm>
            <a:off x="3240643" y="5555045"/>
            <a:ext cx="1360912" cy="338554"/>
          </a:xfrm>
          <a:prstGeom prst="rect">
            <a:avLst/>
          </a:prstGeom>
          <a:noFill/>
        </p:spPr>
        <p:txBody>
          <a:bodyPr wrap="square" rtlCol="0">
            <a:spAutoFit/>
          </a:bodyPr>
          <a:lstStyle/>
          <a:p>
            <a:r>
              <a:rPr lang="fr-FR" sz="1600" dirty="0"/>
              <a:t>Courbure :</a:t>
            </a:r>
          </a:p>
        </p:txBody>
      </p:sp>
      <p:sp>
        <p:nvSpPr>
          <p:cNvPr id="49" name="ZoneTexte 125">
            <a:extLst>
              <a:ext uri="{FF2B5EF4-FFF2-40B4-BE49-F238E27FC236}">
                <a16:creationId xmlns:a16="http://schemas.microsoft.com/office/drawing/2014/main" id="{ACD1782A-E7C9-C078-E513-BF5C6AAAFF9F}"/>
              </a:ext>
            </a:extLst>
          </p:cNvPr>
          <p:cNvSpPr txBox="1">
            <a:spLocks noChangeArrowheads="1"/>
          </p:cNvSpPr>
          <p:nvPr/>
        </p:nvSpPr>
        <p:spPr bwMode="auto">
          <a:xfrm>
            <a:off x="1196915" y="3805667"/>
            <a:ext cx="666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RCP3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0" name="ZoneTexte 169">
            <a:extLst>
              <a:ext uri="{FF2B5EF4-FFF2-40B4-BE49-F238E27FC236}">
                <a16:creationId xmlns:a16="http://schemas.microsoft.com/office/drawing/2014/main" id="{9A8E16D2-CBE6-8FED-0095-25E90740589E}"/>
              </a:ext>
            </a:extLst>
          </p:cNvPr>
          <p:cNvSpPr txBox="1">
            <a:spLocks noChangeArrowheads="1"/>
          </p:cNvSpPr>
          <p:nvPr/>
        </p:nvSpPr>
        <p:spPr bwMode="auto">
          <a:xfrm>
            <a:off x="1150577" y="3443662"/>
            <a:ext cx="666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LCP3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1" name="Ellipse 50">
            <a:extLst>
              <a:ext uri="{FF2B5EF4-FFF2-40B4-BE49-F238E27FC236}">
                <a16:creationId xmlns:a16="http://schemas.microsoft.com/office/drawing/2014/main" id="{F1096D88-43C5-E5DF-DA56-06B53923F581}"/>
              </a:ext>
            </a:extLst>
          </p:cNvPr>
          <p:cNvSpPr/>
          <p:nvPr/>
        </p:nvSpPr>
        <p:spPr>
          <a:xfrm>
            <a:off x="987080" y="3528814"/>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52" name="Ellipse 51">
            <a:extLst>
              <a:ext uri="{FF2B5EF4-FFF2-40B4-BE49-F238E27FC236}">
                <a16:creationId xmlns:a16="http://schemas.microsoft.com/office/drawing/2014/main" id="{59624CBC-C10F-C8A3-04EC-6BD7EEB371C2}"/>
              </a:ext>
            </a:extLst>
          </p:cNvPr>
          <p:cNvSpPr/>
          <p:nvPr/>
        </p:nvSpPr>
        <p:spPr>
          <a:xfrm>
            <a:off x="1008951" y="3892164"/>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2" name="ZoneTexte 1">
            <a:extLst>
              <a:ext uri="{FF2B5EF4-FFF2-40B4-BE49-F238E27FC236}">
                <a16:creationId xmlns:a16="http://schemas.microsoft.com/office/drawing/2014/main" id="{A67E651D-89BE-1638-DEF4-90D113581935}"/>
              </a:ext>
            </a:extLst>
          </p:cNvPr>
          <p:cNvSpPr txBox="1"/>
          <p:nvPr/>
        </p:nvSpPr>
        <p:spPr>
          <a:xfrm>
            <a:off x="1196915" y="4240177"/>
            <a:ext cx="420846" cy="369332"/>
          </a:xfrm>
          <a:prstGeom prst="rect">
            <a:avLst/>
          </a:prstGeom>
          <a:noFill/>
        </p:spPr>
        <p:txBody>
          <a:bodyPr wrap="square" rtlCol="0">
            <a:spAutoFit/>
          </a:bodyPr>
          <a:lstStyle/>
          <a:p>
            <a:r>
              <a:rPr lang="fr-FR" dirty="0"/>
              <a:t>/</a:t>
            </a:r>
          </a:p>
        </p:txBody>
      </p:sp>
      <p:sp>
        <p:nvSpPr>
          <p:cNvPr id="5" name="Rectangle 4">
            <a:extLst>
              <a:ext uri="{FF2B5EF4-FFF2-40B4-BE49-F238E27FC236}">
                <a16:creationId xmlns:a16="http://schemas.microsoft.com/office/drawing/2014/main" id="{14B53E07-35FC-2D1E-95F8-4C0BEFC94BE8}"/>
              </a:ext>
            </a:extLst>
          </p:cNvPr>
          <p:cNvSpPr/>
          <p:nvPr/>
        </p:nvSpPr>
        <p:spPr>
          <a:xfrm>
            <a:off x="670357" y="3283519"/>
            <a:ext cx="1442524" cy="1496306"/>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a:extLst>
              <a:ext uri="{FF2B5EF4-FFF2-40B4-BE49-F238E27FC236}">
                <a16:creationId xmlns:a16="http://schemas.microsoft.com/office/drawing/2014/main" id="{0ED2D3B5-017C-981E-0B88-3C924992AD74}"/>
              </a:ext>
            </a:extLst>
          </p:cNvPr>
          <p:cNvSpPr txBox="1"/>
          <p:nvPr/>
        </p:nvSpPr>
        <p:spPr>
          <a:xfrm>
            <a:off x="11021411" y="6116590"/>
            <a:ext cx="681597" cy="338554"/>
          </a:xfrm>
          <a:prstGeom prst="rect">
            <a:avLst/>
          </a:prstGeom>
          <a:noFill/>
          <a:ln w="9525">
            <a:solidFill>
              <a:schemeClr val="tx1"/>
            </a:solidFill>
          </a:ln>
        </p:spPr>
        <p:txBody>
          <a:bodyPr wrap="none" rtlCol="0">
            <a:spAutoFit/>
          </a:bodyPr>
          <a:lstStyle/>
          <a:p>
            <a:r>
              <a:rPr lang="fr-FR" sz="1600" i="1" dirty="0"/>
              <a:t>13/25</a:t>
            </a:r>
          </a:p>
        </p:txBody>
      </p:sp>
      <p:pic>
        <p:nvPicPr>
          <p:cNvPr id="46" name="Picture 2" descr="Computer icon (png symbol) black">
            <a:extLst>
              <a:ext uri="{FF2B5EF4-FFF2-40B4-BE49-F238E27FC236}">
                <a16:creationId xmlns:a16="http://schemas.microsoft.com/office/drawing/2014/main" id="{F107A7FD-226B-CD64-63A6-B51CE2CB02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5349" y="539260"/>
            <a:ext cx="369330" cy="36933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D8957B7-A16A-3B4E-DE4C-33FB215369A9}"/>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48" name="Rectangle 47">
            <a:extLst>
              <a:ext uri="{FF2B5EF4-FFF2-40B4-BE49-F238E27FC236}">
                <a16:creationId xmlns:a16="http://schemas.microsoft.com/office/drawing/2014/main" id="{1F9A0D9A-8510-9CE5-06A6-B9F2D91AACB9}"/>
              </a:ext>
            </a:extLst>
          </p:cNvPr>
          <p:cNvSpPr/>
          <p:nvPr/>
        </p:nvSpPr>
        <p:spPr>
          <a:xfrm>
            <a:off x="3242547" y="-1261"/>
            <a:ext cx="2765760"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ea typeface="+mj-ea"/>
                <a:cs typeface="+mj-cs"/>
                <a:sym typeface="Calibri"/>
              </a:rPr>
              <a:t>Méthode</a:t>
            </a:r>
            <a:endParaRPr kumimoji="0" lang="en-GB" sz="1800" b="0" i="0" u="none" strike="noStrike" cap="none" spc="0" normalizeH="0" baseline="0" dirty="0">
              <a:ln>
                <a:noFill/>
              </a:ln>
              <a:effectLst/>
              <a:uFillTx/>
              <a:ea typeface="+mj-ea"/>
              <a:cs typeface="+mj-cs"/>
              <a:sym typeface="Calibri"/>
            </a:endParaRPr>
          </a:p>
        </p:txBody>
      </p:sp>
      <p:sp>
        <p:nvSpPr>
          <p:cNvPr id="53" name="Rectangle 52">
            <a:extLst>
              <a:ext uri="{FF2B5EF4-FFF2-40B4-BE49-F238E27FC236}">
                <a16:creationId xmlns:a16="http://schemas.microsoft.com/office/drawing/2014/main" id="{700286AA-435C-A8D0-CAA9-D16E67038DDA}"/>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54" name="Rectangle 53">
            <a:extLst>
              <a:ext uri="{FF2B5EF4-FFF2-40B4-BE49-F238E27FC236}">
                <a16:creationId xmlns:a16="http://schemas.microsoft.com/office/drawing/2014/main" id="{2021410F-EAE7-59E9-A4E3-D78FC585FA44}"/>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pic>
        <p:nvPicPr>
          <p:cNvPr id="4098" name="Picture 2" descr="Courbure d'un arc — Wikipédia">
            <a:extLst>
              <a:ext uri="{FF2B5EF4-FFF2-40B4-BE49-F238E27FC236}">
                <a16:creationId xmlns:a16="http://schemas.microsoft.com/office/drawing/2014/main" id="{29975FCF-E618-C6B8-5EF6-9558B0E4167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67188" y="5148096"/>
            <a:ext cx="1695315" cy="9632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C9E6AFE-687C-CAAF-D275-4D9403C7920F}"/>
              </a:ext>
            </a:extLst>
          </p:cNvPr>
          <p:cNvSpPr/>
          <p:nvPr/>
        </p:nvSpPr>
        <p:spPr>
          <a:xfrm>
            <a:off x="7613424" y="5148096"/>
            <a:ext cx="366843" cy="26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a:extLst>
              <a:ext uri="{FF2B5EF4-FFF2-40B4-BE49-F238E27FC236}">
                <a16:creationId xmlns:a16="http://schemas.microsoft.com/office/drawing/2014/main" id="{3E103654-DB52-3DFB-A80D-27795C47A763}"/>
              </a:ext>
            </a:extLst>
          </p:cNvPr>
          <p:cNvSpPr txBox="1"/>
          <p:nvPr/>
        </p:nvSpPr>
        <p:spPr>
          <a:xfrm>
            <a:off x="3363867" y="6139724"/>
            <a:ext cx="6783025" cy="338554"/>
          </a:xfrm>
          <a:prstGeom prst="rect">
            <a:avLst/>
          </a:prstGeom>
          <a:noFill/>
        </p:spPr>
        <p:txBody>
          <a:bodyPr wrap="square">
            <a:spAutoFit/>
          </a:bodyPr>
          <a:lstStyle/>
          <a:p>
            <a:r>
              <a:rPr lang="en-US" sz="800" baseline="30000" dirty="0">
                <a:effectLst/>
              </a:rPr>
              <a:t>7</a:t>
            </a:r>
            <a:r>
              <a:rPr lang="en-US" sz="800" dirty="0">
                <a:effectLst/>
              </a:rPr>
              <a:t>Söderkvist, Inge, et Per-</a:t>
            </a:r>
            <a:r>
              <a:rPr lang="en-US" sz="800" dirty="0" err="1">
                <a:effectLst/>
              </a:rPr>
              <a:t>Åke</a:t>
            </a:r>
            <a:r>
              <a:rPr lang="en-US" sz="800" dirty="0">
                <a:effectLst/>
              </a:rPr>
              <a:t> </a:t>
            </a:r>
            <a:r>
              <a:rPr lang="en-US" sz="800" dirty="0" err="1">
                <a:effectLst/>
              </a:rPr>
              <a:t>Wedin</a:t>
            </a:r>
            <a:r>
              <a:rPr lang="en-US" sz="800" dirty="0">
                <a:effectLst/>
              </a:rPr>
              <a:t>. « Determining the Movements of the Skeleton Using Well-Configured Markers ». </a:t>
            </a:r>
            <a:r>
              <a:rPr lang="en-US" sz="800" i="1" dirty="0">
                <a:effectLst/>
              </a:rPr>
              <a:t>Journal of Biomechanics</a:t>
            </a:r>
            <a:r>
              <a:rPr lang="en-US" sz="800" dirty="0">
                <a:effectLst/>
              </a:rPr>
              <a:t> 26, n</a:t>
            </a:r>
            <a:r>
              <a:rPr lang="en-US" sz="800" baseline="30000" dirty="0">
                <a:effectLst/>
              </a:rPr>
              <a:t>o</a:t>
            </a:r>
            <a:r>
              <a:rPr lang="en-US" sz="800" dirty="0">
                <a:effectLst/>
              </a:rPr>
              <a:t> 12 (</a:t>
            </a:r>
            <a:r>
              <a:rPr lang="en-US" sz="800" dirty="0" err="1">
                <a:effectLst/>
              </a:rPr>
              <a:t>décembre</a:t>
            </a:r>
            <a:r>
              <a:rPr lang="en-US" sz="800" dirty="0">
                <a:effectLst/>
              </a:rPr>
              <a:t> 1993): 1473‑77. </a:t>
            </a:r>
            <a:r>
              <a:rPr lang="en-US" sz="800" dirty="0">
                <a:effectLst/>
                <a:hlinkClick r:id="rId16">
                  <a:extLst>
                    <a:ext uri="{A12FA001-AC4F-418D-AE19-62706E023703}">
                      <ahyp:hlinkClr xmlns:ahyp="http://schemas.microsoft.com/office/drawing/2018/hyperlinkcolor" val="tx"/>
                    </a:ext>
                  </a:extLst>
                </a:hlinkClick>
              </a:rPr>
              <a:t>https://doi.org/10.1016/0021-9290(93)90098-Y</a:t>
            </a:r>
            <a:r>
              <a:rPr lang="en-US" sz="800" dirty="0">
                <a:effectLst/>
              </a:rPr>
              <a:t>.</a:t>
            </a:r>
          </a:p>
        </p:txBody>
      </p:sp>
      <p:sp>
        <p:nvSpPr>
          <p:cNvPr id="39" name="ZoneTexte 38">
            <a:extLst>
              <a:ext uri="{FF2B5EF4-FFF2-40B4-BE49-F238E27FC236}">
                <a16:creationId xmlns:a16="http://schemas.microsoft.com/office/drawing/2014/main" id="{BDA84FF3-7513-997D-CCEF-BA66F2474038}"/>
              </a:ext>
            </a:extLst>
          </p:cNvPr>
          <p:cNvSpPr txBox="1"/>
          <p:nvPr/>
        </p:nvSpPr>
        <p:spPr>
          <a:xfrm>
            <a:off x="9028231" y="5575170"/>
            <a:ext cx="1089744" cy="215444"/>
          </a:xfrm>
          <a:prstGeom prst="rect">
            <a:avLst/>
          </a:prstGeom>
          <a:noFill/>
        </p:spPr>
        <p:txBody>
          <a:bodyPr wrap="square" rtlCol="0">
            <a:spAutoFit/>
          </a:bodyPr>
          <a:lstStyle/>
          <a:p>
            <a:r>
              <a:rPr lang="fr-FR" sz="800" dirty="0"/>
              <a:t>Source : Wikipédia</a:t>
            </a:r>
          </a:p>
        </p:txBody>
      </p:sp>
    </p:spTree>
    <p:custDataLst>
      <p:tags r:id="rId1"/>
    </p:custDataLst>
    <p:extLst>
      <p:ext uri="{BB962C8B-B14F-4D97-AF65-F5344CB8AC3E}">
        <p14:creationId xmlns:p14="http://schemas.microsoft.com/office/powerpoint/2010/main" val="3585393636"/>
      </p:ext>
    </p:extLst>
  </p:cSld>
  <p:clrMapOvr>
    <a:masterClrMapping/>
  </p:clrMapOvr>
  <mc:AlternateContent xmlns:mc="http://schemas.openxmlformats.org/markup-compatibility/2006" xmlns:p14="http://schemas.microsoft.com/office/powerpoint/2010/main">
    <mc:Choice Requires="p14">
      <p:transition spd="slow" p14:dur="2000" advTm="235707"/>
    </mc:Choice>
    <mc:Fallback xmlns="">
      <p:transition spd="slow" advTm="2357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P spid="3" grpId="0"/>
      <p:bldP spid="24" grpId="0"/>
      <p:bldP spid="23" grpId="0"/>
      <p:bldP spid="28" grpId="0"/>
      <p:bldP spid="29" grpId="0"/>
      <p:bldP spid="30" grpId="0"/>
      <p:bldP spid="31" grpId="0"/>
      <p:bldP spid="45" grpId="0"/>
      <p:bldP spid="42" grpId="0"/>
      <p:bldP spid="49" grpId="0"/>
      <p:bldP spid="50" grpId="0"/>
      <p:bldP spid="51" grpId="0" animBg="1"/>
      <p:bldP spid="52" grpId="0" animBg="1"/>
      <p:bldP spid="2" grpId="0"/>
      <p:bldP spid="5" grpId="0" animBg="1"/>
      <p:bldP spid="4" grpId="0" animBg="1"/>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21" name="ZoneTexte 20">
            <a:extLst>
              <a:ext uri="{FF2B5EF4-FFF2-40B4-BE49-F238E27FC236}">
                <a16:creationId xmlns:a16="http://schemas.microsoft.com/office/drawing/2014/main" id="{F5D4B066-0C10-17C4-5076-AFECCF902377}"/>
              </a:ext>
            </a:extLst>
          </p:cNvPr>
          <p:cNvSpPr txBox="1"/>
          <p:nvPr/>
        </p:nvSpPr>
        <p:spPr>
          <a:xfrm>
            <a:off x="3236834" y="668686"/>
            <a:ext cx="5288897" cy="461665"/>
          </a:xfrm>
          <a:prstGeom prst="rect">
            <a:avLst/>
          </a:prstGeom>
          <a:noFill/>
        </p:spPr>
        <p:txBody>
          <a:bodyPr wrap="square" rtlCol="0">
            <a:spAutoFit/>
          </a:bodyPr>
          <a:lstStyle/>
          <a:p>
            <a:pPr algn="ctr"/>
            <a:r>
              <a:rPr lang="fr-FR" sz="2400" dirty="0"/>
              <a:t>Traitement des données </a:t>
            </a:r>
          </a:p>
        </p:txBody>
      </p:sp>
      <p:sp>
        <p:nvSpPr>
          <p:cNvPr id="44" name="ZoneTexte 43">
            <a:extLst>
              <a:ext uri="{FF2B5EF4-FFF2-40B4-BE49-F238E27FC236}">
                <a16:creationId xmlns:a16="http://schemas.microsoft.com/office/drawing/2014/main" id="{0ED2D3B5-017C-981E-0B88-3C924992AD74}"/>
              </a:ext>
            </a:extLst>
          </p:cNvPr>
          <p:cNvSpPr txBox="1"/>
          <p:nvPr/>
        </p:nvSpPr>
        <p:spPr>
          <a:xfrm>
            <a:off x="11021411" y="6116590"/>
            <a:ext cx="681597" cy="338554"/>
          </a:xfrm>
          <a:prstGeom prst="rect">
            <a:avLst/>
          </a:prstGeom>
          <a:noFill/>
          <a:ln w="9525">
            <a:solidFill>
              <a:schemeClr val="tx1"/>
            </a:solidFill>
          </a:ln>
        </p:spPr>
        <p:txBody>
          <a:bodyPr wrap="none" rtlCol="0">
            <a:spAutoFit/>
          </a:bodyPr>
          <a:lstStyle/>
          <a:p>
            <a:r>
              <a:rPr lang="fr-FR" sz="1600" i="1" dirty="0"/>
              <a:t>14/25</a:t>
            </a:r>
          </a:p>
        </p:txBody>
      </p:sp>
      <p:pic>
        <p:nvPicPr>
          <p:cNvPr id="46" name="Picture 2" descr="Computer icon (png symbol) black">
            <a:extLst>
              <a:ext uri="{FF2B5EF4-FFF2-40B4-BE49-F238E27FC236}">
                <a16:creationId xmlns:a16="http://schemas.microsoft.com/office/drawing/2014/main" id="{F107A7FD-226B-CD64-63A6-B51CE2CB0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49" y="539260"/>
            <a:ext cx="369330" cy="36933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D8957B7-A16A-3B4E-DE4C-33FB215369A9}"/>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48" name="Rectangle 47">
            <a:extLst>
              <a:ext uri="{FF2B5EF4-FFF2-40B4-BE49-F238E27FC236}">
                <a16:creationId xmlns:a16="http://schemas.microsoft.com/office/drawing/2014/main" id="{1F9A0D9A-8510-9CE5-06A6-B9F2D91AACB9}"/>
              </a:ext>
            </a:extLst>
          </p:cNvPr>
          <p:cNvSpPr/>
          <p:nvPr/>
        </p:nvSpPr>
        <p:spPr>
          <a:xfrm>
            <a:off x="3242547" y="-1261"/>
            <a:ext cx="2765760"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ea typeface="+mj-ea"/>
                <a:cs typeface="+mj-cs"/>
                <a:sym typeface="Calibri"/>
              </a:rPr>
              <a:t>Méthode</a:t>
            </a:r>
            <a:endParaRPr kumimoji="0" lang="en-GB" sz="1800" b="0" i="0" u="none" strike="noStrike" cap="none" spc="0" normalizeH="0" baseline="0" dirty="0">
              <a:ln>
                <a:noFill/>
              </a:ln>
              <a:effectLst/>
              <a:uFillTx/>
              <a:ea typeface="+mj-ea"/>
              <a:cs typeface="+mj-cs"/>
              <a:sym typeface="Calibri"/>
            </a:endParaRPr>
          </a:p>
        </p:txBody>
      </p:sp>
      <p:sp>
        <p:nvSpPr>
          <p:cNvPr id="53" name="Rectangle 52">
            <a:extLst>
              <a:ext uri="{FF2B5EF4-FFF2-40B4-BE49-F238E27FC236}">
                <a16:creationId xmlns:a16="http://schemas.microsoft.com/office/drawing/2014/main" id="{700286AA-435C-A8D0-CAA9-D16E67038DDA}"/>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54" name="Rectangle 53">
            <a:extLst>
              <a:ext uri="{FF2B5EF4-FFF2-40B4-BE49-F238E27FC236}">
                <a16:creationId xmlns:a16="http://schemas.microsoft.com/office/drawing/2014/main" id="{2021410F-EAE7-59E9-A4E3-D78FC585FA44}"/>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
        <p:nvSpPr>
          <p:cNvPr id="37" name="ZoneTexte 36">
            <a:extLst>
              <a:ext uri="{FF2B5EF4-FFF2-40B4-BE49-F238E27FC236}">
                <a16:creationId xmlns:a16="http://schemas.microsoft.com/office/drawing/2014/main" id="{B777B07C-DD85-31C8-8F03-6D2AA3B56ECB}"/>
              </a:ext>
            </a:extLst>
          </p:cNvPr>
          <p:cNvSpPr txBox="1"/>
          <p:nvPr/>
        </p:nvSpPr>
        <p:spPr>
          <a:xfrm>
            <a:off x="4439243" y="1349502"/>
            <a:ext cx="2674375" cy="338554"/>
          </a:xfrm>
          <a:prstGeom prst="rect">
            <a:avLst/>
          </a:prstGeom>
          <a:noFill/>
        </p:spPr>
        <p:txBody>
          <a:bodyPr wrap="square" rtlCol="0">
            <a:spAutoFit/>
          </a:bodyPr>
          <a:lstStyle/>
          <a:p>
            <a:r>
              <a:rPr lang="fr-FR" sz="1600" i="1" dirty="0"/>
              <a:t>Critère de jugement principal </a:t>
            </a:r>
          </a:p>
        </p:txBody>
      </p:sp>
      <p:sp>
        <p:nvSpPr>
          <p:cNvPr id="43" name="ZoneTexte 42">
            <a:extLst>
              <a:ext uri="{FF2B5EF4-FFF2-40B4-BE49-F238E27FC236}">
                <a16:creationId xmlns:a16="http://schemas.microsoft.com/office/drawing/2014/main" id="{6287C863-50BA-5324-0B80-20E92D24DFE3}"/>
              </a:ext>
            </a:extLst>
          </p:cNvPr>
          <p:cNvSpPr txBox="1"/>
          <p:nvPr/>
        </p:nvSpPr>
        <p:spPr>
          <a:xfrm>
            <a:off x="4409096" y="3664049"/>
            <a:ext cx="2944371" cy="338554"/>
          </a:xfrm>
          <a:prstGeom prst="rect">
            <a:avLst/>
          </a:prstGeom>
          <a:noFill/>
        </p:spPr>
        <p:txBody>
          <a:bodyPr wrap="square" rtlCol="0">
            <a:spAutoFit/>
          </a:bodyPr>
          <a:lstStyle/>
          <a:p>
            <a:r>
              <a:rPr lang="fr-FR" sz="1600" i="1" dirty="0"/>
              <a:t>Critères de jugement secondaire</a:t>
            </a:r>
          </a:p>
        </p:txBody>
      </p:sp>
      <p:sp>
        <p:nvSpPr>
          <p:cNvPr id="23" name="ZoneTexte 22">
            <a:extLst>
              <a:ext uri="{FF2B5EF4-FFF2-40B4-BE49-F238E27FC236}">
                <a16:creationId xmlns:a16="http://schemas.microsoft.com/office/drawing/2014/main" id="{5AB44359-6FD8-A492-18F8-D852D8C661CB}"/>
              </a:ext>
            </a:extLst>
          </p:cNvPr>
          <p:cNvSpPr txBox="1"/>
          <p:nvPr/>
        </p:nvSpPr>
        <p:spPr>
          <a:xfrm>
            <a:off x="2684478" y="4068807"/>
            <a:ext cx="6553534" cy="1815882"/>
          </a:xfrm>
          <a:prstGeom prst="rect">
            <a:avLst/>
          </a:prstGeom>
          <a:noFill/>
        </p:spPr>
        <p:txBody>
          <a:bodyPr wrap="square" rtlCol="0">
            <a:spAutoFit/>
          </a:bodyPr>
          <a:lstStyle/>
          <a:p>
            <a:r>
              <a:rPr lang="fr-FR" sz="1400" i="1" u="sng" dirty="0">
                <a:solidFill>
                  <a:srgbClr val="00B050"/>
                </a:solidFill>
              </a:rPr>
              <a:t>PST</a:t>
            </a:r>
            <a:r>
              <a:rPr lang="fr-FR" sz="1400" i="1" dirty="0"/>
              <a:t> : Durée, TP, Vitesse moyenne, Vitesse maximale</a:t>
            </a:r>
          </a:p>
          <a:p>
            <a:endParaRPr lang="fr-FR" sz="1400" i="1" dirty="0"/>
          </a:p>
          <a:p>
            <a:r>
              <a:rPr lang="fr-FR" sz="1400" i="1" u="sng" dirty="0">
                <a:solidFill>
                  <a:srgbClr val="00B050"/>
                </a:solidFill>
              </a:rPr>
              <a:t>FLUIDITE</a:t>
            </a:r>
            <a:r>
              <a:rPr lang="fr-FR" sz="1400" i="1" u="sng" dirty="0"/>
              <a:t> </a:t>
            </a:r>
            <a:r>
              <a:rPr lang="fr-FR" sz="1400" i="1" dirty="0"/>
              <a:t>: Unité de mouvement, UM de Transport, Nombre de passage par 0, log Jerk</a:t>
            </a:r>
          </a:p>
          <a:p>
            <a:r>
              <a:rPr lang="fr-FR" sz="1400" i="1" dirty="0"/>
              <a:t>	</a:t>
            </a:r>
          </a:p>
          <a:p>
            <a:r>
              <a:rPr lang="fr-FR" sz="1400" i="1" u="sng" dirty="0">
                <a:solidFill>
                  <a:srgbClr val="00B050"/>
                </a:solidFill>
              </a:rPr>
              <a:t>RECTITUDE</a:t>
            </a:r>
            <a:r>
              <a:rPr lang="fr-FR" sz="1400" i="1" dirty="0"/>
              <a:t> : Indice de courbure</a:t>
            </a:r>
          </a:p>
          <a:p>
            <a:endParaRPr lang="fr-FR" sz="1400" i="1" dirty="0"/>
          </a:p>
          <a:p>
            <a:r>
              <a:rPr lang="fr-FR" sz="1400" i="1" u="sng" dirty="0"/>
              <a:t>CINEMATIQUE</a:t>
            </a:r>
            <a:r>
              <a:rPr lang="fr-FR" sz="1400" i="1" dirty="0"/>
              <a:t> :  ROM thorax, épaule, coude, poignet, extension max de le l’épaule et du coude, abduction max de l’épaule, supination max du coude, flexion max du tronc</a:t>
            </a:r>
          </a:p>
        </p:txBody>
      </p:sp>
      <p:pic>
        <p:nvPicPr>
          <p:cNvPr id="17" name="Image 16">
            <a:extLst>
              <a:ext uri="{FF2B5EF4-FFF2-40B4-BE49-F238E27FC236}">
                <a16:creationId xmlns:a16="http://schemas.microsoft.com/office/drawing/2014/main" id="{B2E27C84-044B-D489-5D43-F358CA999549}"/>
              </a:ext>
            </a:extLst>
          </p:cNvPr>
          <p:cNvPicPr>
            <a:picLocks noChangeAspect="1"/>
          </p:cNvPicPr>
          <p:nvPr/>
        </p:nvPicPr>
        <p:blipFill>
          <a:blip r:embed="rId5"/>
          <a:stretch>
            <a:fillRect/>
          </a:stretch>
        </p:blipFill>
        <p:spPr>
          <a:xfrm>
            <a:off x="3787871" y="1810959"/>
            <a:ext cx="3749365" cy="1265030"/>
          </a:xfrm>
          <a:prstGeom prst="rect">
            <a:avLst/>
          </a:prstGeom>
        </p:spPr>
      </p:pic>
      <p:sp>
        <p:nvSpPr>
          <p:cNvPr id="22" name="ZoneTexte 21">
            <a:extLst>
              <a:ext uri="{FF2B5EF4-FFF2-40B4-BE49-F238E27FC236}">
                <a16:creationId xmlns:a16="http://schemas.microsoft.com/office/drawing/2014/main" id="{9B1BEEBB-6B42-DF9C-5FB1-E8EBC3660E5A}"/>
              </a:ext>
            </a:extLst>
          </p:cNvPr>
          <p:cNvSpPr txBox="1"/>
          <p:nvPr/>
        </p:nvSpPr>
        <p:spPr>
          <a:xfrm>
            <a:off x="3231087" y="6015461"/>
            <a:ext cx="6783025" cy="584775"/>
          </a:xfrm>
          <a:prstGeom prst="rect">
            <a:avLst/>
          </a:prstGeom>
          <a:noFill/>
        </p:spPr>
        <p:txBody>
          <a:bodyPr wrap="square">
            <a:spAutoFit/>
          </a:bodyPr>
          <a:lstStyle/>
          <a:p>
            <a:r>
              <a:rPr lang="en-US" sz="800" baseline="30000" dirty="0"/>
              <a:t>8</a:t>
            </a:r>
            <a:r>
              <a:rPr lang="fr-FR" sz="800" dirty="0" err="1">
                <a:effectLst/>
              </a:rPr>
              <a:t>Cacioppo</a:t>
            </a:r>
            <a:r>
              <a:rPr lang="fr-FR" sz="800" dirty="0">
                <a:effectLst/>
              </a:rPr>
              <a:t>, Marine, Antoine Marin, Hélène </a:t>
            </a:r>
            <a:r>
              <a:rPr lang="fr-FR" sz="800" dirty="0" err="1">
                <a:effectLst/>
              </a:rPr>
              <a:t>Rauscent</a:t>
            </a:r>
            <a:r>
              <a:rPr lang="fr-FR" sz="800" dirty="0">
                <a:effectLst/>
              </a:rPr>
              <a:t>, Estelle Le </a:t>
            </a:r>
            <a:r>
              <a:rPr lang="fr-FR" sz="800" dirty="0" err="1">
                <a:effectLst/>
              </a:rPr>
              <a:t>Pabic</a:t>
            </a:r>
            <a:r>
              <a:rPr lang="fr-FR" sz="800" dirty="0">
                <a:effectLst/>
              </a:rPr>
              <a:t>, Florence Gaillard, Sylvain Brochard, Ronan </a:t>
            </a:r>
            <a:r>
              <a:rPr lang="fr-FR" sz="800" dirty="0" err="1">
                <a:effectLst/>
              </a:rPr>
              <a:t>Garlantezec</a:t>
            </a:r>
            <a:r>
              <a:rPr lang="fr-FR" sz="800" dirty="0">
                <a:effectLst/>
              </a:rPr>
              <a:t>, Armel </a:t>
            </a:r>
            <a:r>
              <a:rPr lang="fr-FR" sz="800" dirty="0" err="1">
                <a:effectLst/>
              </a:rPr>
              <a:t>Cretual</a:t>
            </a:r>
            <a:r>
              <a:rPr lang="fr-FR" sz="800" dirty="0">
                <a:effectLst/>
              </a:rPr>
              <a:t>, et Isabelle </a:t>
            </a:r>
            <a:r>
              <a:rPr lang="fr-FR" sz="800" dirty="0" err="1">
                <a:effectLst/>
              </a:rPr>
              <a:t>Bonan</a:t>
            </a:r>
            <a:r>
              <a:rPr lang="fr-FR" sz="800" dirty="0">
                <a:effectLst/>
              </a:rPr>
              <a:t>. « A New Child-</a:t>
            </a:r>
            <a:r>
              <a:rPr lang="fr-FR" sz="800" dirty="0" err="1">
                <a:effectLst/>
              </a:rPr>
              <a:t>Friendly</a:t>
            </a:r>
            <a:r>
              <a:rPr lang="fr-FR" sz="800" dirty="0">
                <a:effectLst/>
              </a:rPr>
              <a:t> 3D </a:t>
            </a:r>
            <a:r>
              <a:rPr lang="fr-FR" sz="800" dirty="0" err="1">
                <a:effectLst/>
              </a:rPr>
              <a:t>Bimanual</a:t>
            </a:r>
            <a:r>
              <a:rPr lang="fr-FR" sz="800" dirty="0">
                <a:effectLst/>
              </a:rPr>
              <a:t> Protocol to </a:t>
            </a:r>
            <a:r>
              <a:rPr lang="fr-FR" sz="800" dirty="0" err="1">
                <a:effectLst/>
              </a:rPr>
              <a:t>Assess</a:t>
            </a:r>
            <a:r>
              <a:rPr lang="fr-FR" sz="800" dirty="0">
                <a:effectLst/>
              </a:rPr>
              <a:t> </a:t>
            </a:r>
            <a:r>
              <a:rPr lang="fr-FR" sz="800" dirty="0" err="1">
                <a:effectLst/>
              </a:rPr>
              <a:t>Upper</a:t>
            </a:r>
            <a:r>
              <a:rPr lang="fr-FR" sz="800" dirty="0">
                <a:effectLst/>
              </a:rPr>
              <a:t> </a:t>
            </a:r>
            <a:r>
              <a:rPr lang="fr-FR" sz="800" dirty="0" err="1">
                <a:effectLst/>
              </a:rPr>
              <a:t>Limb</a:t>
            </a:r>
            <a:r>
              <a:rPr lang="fr-FR" sz="800" dirty="0">
                <a:effectLst/>
              </a:rPr>
              <a:t> </a:t>
            </a:r>
            <a:r>
              <a:rPr lang="fr-FR" sz="800" dirty="0" err="1">
                <a:effectLst/>
              </a:rPr>
              <a:t>Movement</a:t>
            </a:r>
            <a:r>
              <a:rPr lang="fr-FR" sz="800" dirty="0">
                <a:effectLst/>
              </a:rPr>
              <a:t> in </a:t>
            </a:r>
            <a:r>
              <a:rPr lang="fr-FR" sz="800" dirty="0" err="1">
                <a:effectLst/>
              </a:rPr>
              <a:t>Children</a:t>
            </a:r>
            <a:r>
              <a:rPr lang="fr-FR" sz="800" dirty="0">
                <a:effectLst/>
              </a:rPr>
              <a:t> </a:t>
            </a:r>
            <a:r>
              <a:rPr lang="fr-FR" sz="800" dirty="0" err="1">
                <a:effectLst/>
              </a:rPr>
              <a:t>with</a:t>
            </a:r>
            <a:r>
              <a:rPr lang="fr-FR" sz="800" dirty="0">
                <a:effectLst/>
              </a:rPr>
              <a:t> </a:t>
            </a:r>
            <a:r>
              <a:rPr lang="fr-FR" sz="800" dirty="0" err="1">
                <a:effectLst/>
              </a:rPr>
              <a:t>Unilateral</a:t>
            </a:r>
            <a:r>
              <a:rPr lang="fr-FR" sz="800" dirty="0">
                <a:effectLst/>
              </a:rPr>
              <a:t> </a:t>
            </a:r>
            <a:r>
              <a:rPr lang="fr-FR" sz="800" dirty="0" err="1">
                <a:effectLst/>
              </a:rPr>
              <a:t>Cerebral</a:t>
            </a:r>
            <a:r>
              <a:rPr lang="fr-FR" sz="800" dirty="0">
                <a:effectLst/>
              </a:rPr>
              <a:t> </a:t>
            </a:r>
            <a:r>
              <a:rPr lang="fr-FR" sz="800" dirty="0" err="1">
                <a:effectLst/>
              </a:rPr>
              <a:t>Palsy</a:t>
            </a:r>
            <a:r>
              <a:rPr lang="fr-FR" sz="800" dirty="0">
                <a:effectLst/>
              </a:rPr>
              <a:t>: </a:t>
            </a:r>
            <a:r>
              <a:rPr lang="fr-FR" sz="800" dirty="0" err="1">
                <a:effectLst/>
              </a:rPr>
              <a:t>Development</a:t>
            </a:r>
            <a:r>
              <a:rPr lang="fr-FR" sz="800" dirty="0">
                <a:effectLst/>
              </a:rPr>
              <a:t> and Validation ». </a:t>
            </a:r>
            <a:r>
              <a:rPr lang="fr-FR" sz="800" i="1" dirty="0">
                <a:effectLst/>
              </a:rPr>
              <a:t>Journal of </a:t>
            </a:r>
            <a:r>
              <a:rPr lang="fr-FR" sz="800" i="1" dirty="0" err="1">
                <a:effectLst/>
              </a:rPr>
              <a:t>Electromyography</a:t>
            </a:r>
            <a:r>
              <a:rPr lang="fr-FR" sz="800" i="1" dirty="0">
                <a:effectLst/>
              </a:rPr>
              <a:t> and </a:t>
            </a:r>
            <a:r>
              <a:rPr lang="fr-FR" sz="800" i="1" dirty="0" err="1">
                <a:effectLst/>
              </a:rPr>
              <a:t>Kinesiology</a:t>
            </a:r>
            <a:r>
              <a:rPr lang="fr-FR" sz="800" dirty="0">
                <a:effectLst/>
              </a:rPr>
              <a:t> 55 (décembre 2020): 102481. </a:t>
            </a:r>
            <a:r>
              <a:rPr lang="fr-FR" sz="800" dirty="0">
                <a:effectLst/>
                <a:hlinkClick r:id="rId6">
                  <a:extLst>
                    <a:ext uri="{A12FA001-AC4F-418D-AE19-62706E023703}">
                      <ahyp:hlinkClr xmlns:ahyp="http://schemas.microsoft.com/office/drawing/2018/hyperlinkcolor" val="tx"/>
                    </a:ext>
                  </a:extLst>
                </a:hlinkClick>
              </a:rPr>
              <a:t>https://doi.org/10.1016/j.jelekin.2020.102481</a:t>
            </a:r>
            <a:r>
              <a:rPr lang="fr-FR" sz="800" dirty="0">
                <a:effectLst/>
              </a:rPr>
              <a:t>.</a:t>
            </a:r>
          </a:p>
          <a:p>
            <a:endParaRPr lang="en-US" sz="800" dirty="0">
              <a:effectLst/>
            </a:endParaRPr>
          </a:p>
        </p:txBody>
      </p:sp>
    </p:spTree>
    <p:extLst>
      <p:ext uri="{BB962C8B-B14F-4D97-AF65-F5344CB8AC3E}">
        <p14:creationId xmlns:p14="http://schemas.microsoft.com/office/powerpoint/2010/main" val="3033518315"/>
      </p:ext>
    </p:extLst>
  </p:cSld>
  <p:clrMapOvr>
    <a:masterClrMapping/>
  </p:clrMapOvr>
  <mc:AlternateContent xmlns:mc="http://schemas.openxmlformats.org/markup-compatibility/2006" xmlns:p14="http://schemas.microsoft.com/office/powerpoint/2010/main">
    <mc:Choice Requires="p14">
      <p:transition spd="slow" p14:dur="2000" advTm="21191"/>
    </mc:Choice>
    <mc:Fallback xmlns="">
      <p:transition spd="slow" advTm="211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3"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21" name="ZoneTexte 20">
            <a:extLst>
              <a:ext uri="{FF2B5EF4-FFF2-40B4-BE49-F238E27FC236}">
                <a16:creationId xmlns:a16="http://schemas.microsoft.com/office/drawing/2014/main" id="{F5D4B066-0C10-17C4-5076-AFECCF902377}"/>
              </a:ext>
            </a:extLst>
          </p:cNvPr>
          <p:cNvSpPr txBox="1"/>
          <p:nvPr/>
        </p:nvSpPr>
        <p:spPr>
          <a:xfrm>
            <a:off x="3236834" y="668686"/>
            <a:ext cx="5288897" cy="461665"/>
          </a:xfrm>
          <a:prstGeom prst="rect">
            <a:avLst/>
          </a:prstGeom>
          <a:noFill/>
        </p:spPr>
        <p:txBody>
          <a:bodyPr wrap="square" rtlCol="0">
            <a:spAutoFit/>
          </a:bodyPr>
          <a:lstStyle/>
          <a:p>
            <a:pPr algn="ctr"/>
            <a:r>
              <a:rPr lang="fr-FR" sz="2400" dirty="0"/>
              <a:t>Traitement des données </a:t>
            </a:r>
          </a:p>
        </p:txBody>
      </p:sp>
      <p:sp>
        <p:nvSpPr>
          <p:cNvPr id="22" name="ZoneTexte 21">
            <a:extLst>
              <a:ext uri="{FF2B5EF4-FFF2-40B4-BE49-F238E27FC236}">
                <a16:creationId xmlns:a16="http://schemas.microsoft.com/office/drawing/2014/main" id="{DEEC94BF-C6ED-3164-016D-5B9F8AC9F449}"/>
              </a:ext>
            </a:extLst>
          </p:cNvPr>
          <p:cNvSpPr txBox="1"/>
          <p:nvPr/>
        </p:nvSpPr>
        <p:spPr>
          <a:xfrm>
            <a:off x="4715181" y="1210098"/>
            <a:ext cx="1932039" cy="338554"/>
          </a:xfrm>
          <a:prstGeom prst="rect">
            <a:avLst/>
          </a:prstGeom>
          <a:noFill/>
        </p:spPr>
        <p:txBody>
          <a:bodyPr wrap="square" rtlCol="0">
            <a:spAutoFit/>
          </a:bodyPr>
          <a:lstStyle/>
          <a:p>
            <a:r>
              <a:rPr lang="fr-FR" sz="1600" i="1" dirty="0"/>
              <a:t>Modèle cinématique</a:t>
            </a:r>
          </a:p>
        </p:txBody>
      </p:sp>
      <p:sp>
        <p:nvSpPr>
          <p:cNvPr id="32" name="Rectangle 31">
            <a:extLst>
              <a:ext uri="{FF2B5EF4-FFF2-40B4-BE49-F238E27FC236}">
                <a16:creationId xmlns:a16="http://schemas.microsoft.com/office/drawing/2014/main" id="{AD8A8546-D1B7-504B-1282-3AC2F6A82A42}"/>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33" name="Rectangle 32">
            <a:extLst>
              <a:ext uri="{FF2B5EF4-FFF2-40B4-BE49-F238E27FC236}">
                <a16:creationId xmlns:a16="http://schemas.microsoft.com/office/drawing/2014/main" id="{1A046348-F017-95D5-2C63-C70C7BBB30D8}"/>
              </a:ext>
            </a:extLst>
          </p:cNvPr>
          <p:cNvSpPr/>
          <p:nvPr/>
        </p:nvSpPr>
        <p:spPr>
          <a:xfrm>
            <a:off x="3242547" y="-1261"/>
            <a:ext cx="2765760"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ea typeface="+mj-ea"/>
                <a:cs typeface="+mj-cs"/>
                <a:sym typeface="Calibri"/>
              </a:rPr>
              <a:t>Méthode</a:t>
            </a:r>
            <a:endParaRPr kumimoji="0" lang="en-GB" sz="1800" b="0" i="0" u="none" strike="noStrike" cap="none" spc="0" normalizeH="0" baseline="0" dirty="0">
              <a:ln>
                <a:noFill/>
              </a:ln>
              <a:effectLst/>
              <a:uFillTx/>
              <a:ea typeface="+mj-ea"/>
              <a:cs typeface="+mj-cs"/>
              <a:sym typeface="Calibri"/>
            </a:endParaRPr>
          </a:p>
        </p:txBody>
      </p:sp>
      <p:sp>
        <p:nvSpPr>
          <p:cNvPr id="34" name="Rectangle 33">
            <a:extLst>
              <a:ext uri="{FF2B5EF4-FFF2-40B4-BE49-F238E27FC236}">
                <a16:creationId xmlns:a16="http://schemas.microsoft.com/office/drawing/2014/main" id="{F3A283FA-ABAB-3C37-1EAC-DA384A909DFC}"/>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35" name="Rectangle 34">
            <a:extLst>
              <a:ext uri="{FF2B5EF4-FFF2-40B4-BE49-F238E27FC236}">
                <a16:creationId xmlns:a16="http://schemas.microsoft.com/office/drawing/2014/main" id="{0DED329E-5231-7FEC-C12B-A635020C68D9}"/>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
        <p:nvSpPr>
          <p:cNvPr id="39" name="ZoneTexte 38">
            <a:extLst>
              <a:ext uri="{FF2B5EF4-FFF2-40B4-BE49-F238E27FC236}">
                <a16:creationId xmlns:a16="http://schemas.microsoft.com/office/drawing/2014/main" id="{CD4862BA-8B45-E4EB-EB2C-6F46C24756A9}"/>
              </a:ext>
            </a:extLst>
          </p:cNvPr>
          <p:cNvSpPr txBox="1"/>
          <p:nvPr/>
        </p:nvSpPr>
        <p:spPr>
          <a:xfrm>
            <a:off x="11023870" y="6116035"/>
            <a:ext cx="681597" cy="338554"/>
          </a:xfrm>
          <a:prstGeom prst="rect">
            <a:avLst/>
          </a:prstGeom>
          <a:noFill/>
          <a:ln w="9525">
            <a:solidFill>
              <a:schemeClr val="tx1"/>
            </a:solidFill>
          </a:ln>
        </p:spPr>
        <p:txBody>
          <a:bodyPr wrap="none" rtlCol="0">
            <a:spAutoFit/>
          </a:bodyPr>
          <a:lstStyle/>
          <a:p>
            <a:r>
              <a:rPr lang="fr-FR" sz="1600" i="1" dirty="0"/>
              <a:t>15/25</a:t>
            </a:r>
          </a:p>
        </p:txBody>
      </p:sp>
      <p:pic>
        <p:nvPicPr>
          <p:cNvPr id="40" name="Picture 2" descr="Computer icon (png symbol) black">
            <a:extLst>
              <a:ext uri="{FF2B5EF4-FFF2-40B4-BE49-F238E27FC236}">
                <a16:creationId xmlns:a16="http://schemas.microsoft.com/office/drawing/2014/main" id="{8EF286D4-DB7F-EBAF-57BB-0FB9A054B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49" y="539260"/>
            <a:ext cx="369330" cy="3693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erçu de l’image">
            <a:extLst>
              <a:ext uri="{FF2B5EF4-FFF2-40B4-BE49-F238E27FC236}">
                <a16:creationId xmlns:a16="http://schemas.microsoft.com/office/drawing/2014/main" id="{5FFAECC9-F6E2-AF34-6D07-7C8A9AA5FF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705" y="1908728"/>
            <a:ext cx="1999120" cy="15761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erçu de l’image">
            <a:extLst>
              <a:ext uri="{FF2B5EF4-FFF2-40B4-BE49-F238E27FC236}">
                <a16:creationId xmlns:a16="http://schemas.microsoft.com/office/drawing/2014/main" id="{B92E0254-562E-83CC-BD4C-1311549CBC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8730" y="1988491"/>
            <a:ext cx="1551267" cy="15593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erçu de l’image">
            <a:extLst>
              <a:ext uri="{FF2B5EF4-FFF2-40B4-BE49-F238E27FC236}">
                <a16:creationId xmlns:a16="http://schemas.microsoft.com/office/drawing/2014/main" id="{486F95AD-75EC-17F9-2C93-4F82840811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5610" y="4047147"/>
            <a:ext cx="1976359" cy="17458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erçu de l’image">
            <a:extLst>
              <a:ext uri="{FF2B5EF4-FFF2-40B4-BE49-F238E27FC236}">
                <a16:creationId xmlns:a16="http://schemas.microsoft.com/office/drawing/2014/main" id="{C7830DED-4852-4823-8B9A-A17CF6B4DA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5791" y="4073081"/>
            <a:ext cx="2077232" cy="1745864"/>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4027419B-183D-BFA2-1A27-754B332DA7D3}"/>
              </a:ext>
            </a:extLst>
          </p:cNvPr>
          <p:cNvSpPr txBox="1"/>
          <p:nvPr/>
        </p:nvSpPr>
        <p:spPr>
          <a:xfrm>
            <a:off x="3390945" y="1523702"/>
            <a:ext cx="1672059" cy="276999"/>
          </a:xfrm>
          <a:prstGeom prst="rect">
            <a:avLst/>
          </a:prstGeom>
          <a:noFill/>
        </p:spPr>
        <p:txBody>
          <a:bodyPr wrap="square" rtlCol="0">
            <a:spAutoFit/>
          </a:bodyPr>
          <a:lstStyle/>
          <a:p>
            <a:pPr algn="ctr"/>
            <a:r>
              <a:rPr lang="fr-FR" sz="1200" i="1" dirty="0"/>
              <a:t>Repère du tronc</a:t>
            </a:r>
          </a:p>
        </p:txBody>
      </p:sp>
      <p:sp>
        <p:nvSpPr>
          <p:cNvPr id="36" name="ZoneTexte 35">
            <a:extLst>
              <a:ext uri="{FF2B5EF4-FFF2-40B4-BE49-F238E27FC236}">
                <a16:creationId xmlns:a16="http://schemas.microsoft.com/office/drawing/2014/main" id="{B97733AE-E72D-EEC8-BF93-3A11C1E3B26F}"/>
              </a:ext>
            </a:extLst>
          </p:cNvPr>
          <p:cNvSpPr txBox="1"/>
          <p:nvPr/>
        </p:nvSpPr>
        <p:spPr>
          <a:xfrm>
            <a:off x="6304967" y="1571613"/>
            <a:ext cx="1672059" cy="276999"/>
          </a:xfrm>
          <a:prstGeom prst="rect">
            <a:avLst/>
          </a:prstGeom>
          <a:noFill/>
        </p:spPr>
        <p:txBody>
          <a:bodyPr wrap="square" rtlCol="0">
            <a:spAutoFit/>
          </a:bodyPr>
          <a:lstStyle/>
          <a:p>
            <a:pPr algn="ctr"/>
            <a:r>
              <a:rPr lang="fr-FR" sz="1200" i="1" dirty="0"/>
              <a:t>Repère du bras</a:t>
            </a:r>
          </a:p>
        </p:txBody>
      </p:sp>
      <p:sp>
        <p:nvSpPr>
          <p:cNvPr id="37" name="ZoneTexte 36">
            <a:extLst>
              <a:ext uri="{FF2B5EF4-FFF2-40B4-BE49-F238E27FC236}">
                <a16:creationId xmlns:a16="http://schemas.microsoft.com/office/drawing/2014/main" id="{0F1C29D7-0A4D-72B4-6BC8-9D375E1B14EE}"/>
              </a:ext>
            </a:extLst>
          </p:cNvPr>
          <p:cNvSpPr txBox="1"/>
          <p:nvPr/>
        </p:nvSpPr>
        <p:spPr>
          <a:xfrm>
            <a:off x="6296425" y="3782703"/>
            <a:ext cx="1672059" cy="276999"/>
          </a:xfrm>
          <a:prstGeom prst="rect">
            <a:avLst/>
          </a:prstGeom>
          <a:noFill/>
        </p:spPr>
        <p:txBody>
          <a:bodyPr wrap="square" rtlCol="0">
            <a:spAutoFit/>
          </a:bodyPr>
          <a:lstStyle/>
          <a:p>
            <a:pPr algn="ctr"/>
            <a:r>
              <a:rPr lang="fr-FR" sz="1200" i="1" dirty="0"/>
              <a:t>Repère de la main</a:t>
            </a:r>
          </a:p>
        </p:txBody>
      </p:sp>
      <p:sp>
        <p:nvSpPr>
          <p:cNvPr id="38" name="ZoneTexte 37">
            <a:extLst>
              <a:ext uri="{FF2B5EF4-FFF2-40B4-BE49-F238E27FC236}">
                <a16:creationId xmlns:a16="http://schemas.microsoft.com/office/drawing/2014/main" id="{83CC0729-5A7A-7233-CA09-437BB31E74C0}"/>
              </a:ext>
            </a:extLst>
          </p:cNvPr>
          <p:cNvSpPr txBox="1"/>
          <p:nvPr/>
        </p:nvSpPr>
        <p:spPr>
          <a:xfrm>
            <a:off x="3277759" y="3706753"/>
            <a:ext cx="1672059" cy="276999"/>
          </a:xfrm>
          <a:prstGeom prst="rect">
            <a:avLst/>
          </a:prstGeom>
          <a:noFill/>
        </p:spPr>
        <p:txBody>
          <a:bodyPr wrap="square" rtlCol="0">
            <a:spAutoFit/>
          </a:bodyPr>
          <a:lstStyle/>
          <a:p>
            <a:pPr algn="ctr"/>
            <a:r>
              <a:rPr lang="fr-FR" sz="1200" i="1" dirty="0"/>
              <a:t>Repère de l’avant bras</a:t>
            </a:r>
          </a:p>
        </p:txBody>
      </p:sp>
      <p:sp>
        <p:nvSpPr>
          <p:cNvPr id="26" name="ZoneTexte 25">
            <a:extLst>
              <a:ext uri="{FF2B5EF4-FFF2-40B4-BE49-F238E27FC236}">
                <a16:creationId xmlns:a16="http://schemas.microsoft.com/office/drawing/2014/main" id="{B77702E7-4AD7-EE40-4712-D30193B0D508}"/>
              </a:ext>
            </a:extLst>
          </p:cNvPr>
          <p:cNvSpPr txBox="1"/>
          <p:nvPr/>
        </p:nvSpPr>
        <p:spPr>
          <a:xfrm>
            <a:off x="3373699" y="6011908"/>
            <a:ext cx="6783025" cy="461665"/>
          </a:xfrm>
          <a:prstGeom prst="rect">
            <a:avLst/>
          </a:prstGeom>
          <a:noFill/>
        </p:spPr>
        <p:txBody>
          <a:bodyPr wrap="square">
            <a:spAutoFit/>
          </a:bodyPr>
          <a:lstStyle/>
          <a:p>
            <a:r>
              <a:rPr lang="fr-FR" sz="800" baseline="30000" dirty="0"/>
              <a:t>9</a:t>
            </a:r>
            <a:r>
              <a:rPr lang="fr-FR" sz="800" dirty="0">
                <a:effectLst/>
              </a:rPr>
              <a:t>Wu, Ge, Frans C.T. van der </a:t>
            </a:r>
            <a:r>
              <a:rPr lang="fr-FR" sz="800" dirty="0" err="1">
                <a:effectLst/>
              </a:rPr>
              <a:t>Helm</a:t>
            </a:r>
            <a:r>
              <a:rPr lang="fr-FR" sz="800" dirty="0">
                <a:effectLst/>
              </a:rPr>
              <a:t>, H.E.J. (</a:t>
            </a:r>
            <a:r>
              <a:rPr lang="fr-FR" sz="800" dirty="0" err="1">
                <a:effectLst/>
              </a:rPr>
              <a:t>DirkJan</a:t>
            </a:r>
            <a:r>
              <a:rPr lang="fr-FR" sz="800" dirty="0">
                <a:effectLst/>
              </a:rPr>
              <a:t>) </a:t>
            </a:r>
            <a:r>
              <a:rPr lang="fr-FR" sz="800" dirty="0" err="1">
                <a:effectLst/>
              </a:rPr>
              <a:t>Veeger</a:t>
            </a:r>
            <a:r>
              <a:rPr lang="fr-FR" sz="800" dirty="0">
                <a:effectLst/>
              </a:rPr>
              <a:t>, Mohsen </a:t>
            </a:r>
            <a:r>
              <a:rPr lang="fr-FR" sz="800" dirty="0" err="1">
                <a:effectLst/>
              </a:rPr>
              <a:t>Makhsous</a:t>
            </a:r>
            <a:r>
              <a:rPr lang="fr-FR" sz="800" dirty="0">
                <a:effectLst/>
              </a:rPr>
              <a:t>, Peter Van Roy, Carolyn Anglin, Jochem </a:t>
            </a:r>
            <a:r>
              <a:rPr lang="fr-FR" sz="800" dirty="0" err="1">
                <a:effectLst/>
              </a:rPr>
              <a:t>Nagels</a:t>
            </a:r>
            <a:r>
              <a:rPr lang="fr-FR" sz="800" dirty="0">
                <a:effectLst/>
              </a:rPr>
              <a:t>, et al. « ISB </a:t>
            </a:r>
            <a:r>
              <a:rPr lang="fr-FR" sz="800" dirty="0" err="1">
                <a:effectLst/>
              </a:rPr>
              <a:t>Recommendation</a:t>
            </a:r>
            <a:r>
              <a:rPr lang="fr-FR" sz="800" dirty="0">
                <a:effectLst/>
              </a:rPr>
              <a:t> on </a:t>
            </a:r>
            <a:r>
              <a:rPr lang="fr-FR" sz="800" dirty="0" err="1">
                <a:effectLst/>
              </a:rPr>
              <a:t>Definitions</a:t>
            </a:r>
            <a:r>
              <a:rPr lang="fr-FR" sz="800" dirty="0">
                <a:effectLst/>
              </a:rPr>
              <a:t> of Joint </a:t>
            </a:r>
            <a:r>
              <a:rPr lang="fr-FR" sz="800" dirty="0" err="1">
                <a:effectLst/>
              </a:rPr>
              <a:t>Coordinate</a:t>
            </a:r>
            <a:r>
              <a:rPr lang="fr-FR" sz="800" dirty="0">
                <a:effectLst/>
              </a:rPr>
              <a:t> </a:t>
            </a:r>
            <a:r>
              <a:rPr lang="fr-FR" sz="800" dirty="0" err="1">
                <a:effectLst/>
              </a:rPr>
              <a:t>Systems</a:t>
            </a:r>
            <a:r>
              <a:rPr lang="fr-FR" sz="800" dirty="0">
                <a:effectLst/>
              </a:rPr>
              <a:t> of </a:t>
            </a:r>
            <a:r>
              <a:rPr lang="fr-FR" sz="800" dirty="0" err="1">
                <a:effectLst/>
              </a:rPr>
              <a:t>Various</a:t>
            </a:r>
            <a:r>
              <a:rPr lang="fr-FR" sz="800" dirty="0">
                <a:effectLst/>
              </a:rPr>
              <a:t> Joints for the </a:t>
            </a:r>
            <a:r>
              <a:rPr lang="fr-FR" sz="800" dirty="0" err="1">
                <a:effectLst/>
              </a:rPr>
              <a:t>Reporting</a:t>
            </a:r>
            <a:r>
              <a:rPr lang="fr-FR" sz="800" dirty="0">
                <a:effectLst/>
              </a:rPr>
              <a:t> of Human Joint Motion—Part II: </a:t>
            </a:r>
            <a:r>
              <a:rPr lang="fr-FR" sz="800" dirty="0" err="1">
                <a:effectLst/>
              </a:rPr>
              <a:t>Shoulder</a:t>
            </a:r>
            <a:r>
              <a:rPr lang="fr-FR" sz="800" dirty="0">
                <a:effectLst/>
              </a:rPr>
              <a:t>, </a:t>
            </a:r>
            <a:r>
              <a:rPr lang="fr-FR" sz="800" dirty="0" err="1">
                <a:effectLst/>
              </a:rPr>
              <a:t>Elbow</a:t>
            </a:r>
            <a:r>
              <a:rPr lang="fr-FR" sz="800" dirty="0">
                <a:effectLst/>
              </a:rPr>
              <a:t>, </a:t>
            </a:r>
            <a:r>
              <a:rPr lang="fr-FR" sz="800" dirty="0" err="1">
                <a:effectLst/>
              </a:rPr>
              <a:t>Wrist</a:t>
            </a:r>
            <a:r>
              <a:rPr lang="fr-FR" sz="800" dirty="0">
                <a:effectLst/>
              </a:rPr>
              <a:t> and Hand ». </a:t>
            </a:r>
            <a:r>
              <a:rPr lang="fr-FR" sz="800" i="1" dirty="0">
                <a:effectLst/>
              </a:rPr>
              <a:t>Journal of </a:t>
            </a:r>
            <a:r>
              <a:rPr lang="fr-FR" sz="800" i="1" dirty="0" err="1">
                <a:effectLst/>
              </a:rPr>
              <a:t>Biomechanics</a:t>
            </a:r>
            <a:r>
              <a:rPr lang="fr-FR" sz="800" dirty="0">
                <a:effectLst/>
              </a:rPr>
              <a:t> 38, n</a:t>
            </a:r>
            <a:r>
              <a:rPr lang="fr-FR" sz="800" baseline="30000" dirty="0">
                <a:effectLst/>
              </a:rPr>
              <a:t>o</a:t>
            </a:r>
            <a:r>
              <a:rPr lang="fr-FR" sz="800" dirty="0">
                <a:effectLst/>
              </a:rPr>
              <a:t> 5 (mai 2005): 981‑92</a:t>
            </a:r>
            <a:r>
              <a:rPr lang="fr-FR" sz="800" dirty="0">
                <a:solidFill>
                  <a:schemeClr val="tx1">
                    <a:lumMod val="95000"/>
                    <a:lumOff val="5000"/>
                  </a:schemeClr>
                </a:solidFill>
                <a:effectLst/>
              </a:rPr>
              <a:t>. </a:t>
            </a:r>
            <a:r>
              <a:rPr lang="fr-FR" sz="800" dirty="0">
                <a:solidFill>
                  <a:schemeClr val="tx1">
                    <a:lumMod val="95000"/>
                    <a:lumOff val="5000"/>
                  </a:schemeClr>
                </a:solidFill>
                <a:effectLst/>
                <a:hlinkClick r:id="rId9">
                  <a:extLst>
                    <a:ext uri="{A12FA001-AC4F-418D-AE19-62706E023703}">
                      <ahyp:hlinkClr xmlns:ahyp="http://schemas.microsoft.com/office/drawing/2018/hyperlinkcolor" val="tx"/>
                    </a:ext>
                  </a:extLst>
                </a:hlinkClick>
              </a:rPr>
              <a:t>https://doi.org/10.1016/j.jbiomech.2004.05.042</a:t>
            </a:r>
            <a:r>
              <a:rPr lang="fr-FR" sz="800" dirty="0">
                <a:solidFill>
                  <a:schemeClr val="tx1">
                    <a:lumMod val="95000"/>
                    <a:lumOff val="5000"/>
                  </a:schemeClr>
                </a:solidFill>
                <a:effectLst/>
              </a:rPr>
              <a:t>.</a:t>
            </a:r>
          </a:p>
        </p:txBody>
      </p:sp>
    </p:spTree>
    <p:extLst>
      <p:ext uri="{BB962C8B-B14F-4D97-AF65-F5344CB8AC3E}">
        <p14:creationId xmlns:p14="http://schemas.microsoft.com/office/powerpoint/2010/main" val="74215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21" name="ZoneTexte 20">
            <a:extLst>
              <a:ext uri="{FF2B5EF4-FFF2-40B4-BE49-F238E27FC236}">
                <a16:creationId xmlns:a16="http://schemas.microsoft.com/office/drawing/2014/main" id="{F5D4B066-0C10-17C4-5076-AFECCF902377}"/>
              </a:ext>
            </a:extLst>
          </p:cNvPr>
          <p:cNvSpPr txBox="1"/>
          <p:nvPr/>
        </p:nvSpPr>
        <p:spPr>
          <a:xfrm>
            <a:off x="3236834" y="668686"/>
            <a:ext cx="5288897" cy="461665"/>
          </a:xfrm>
          <a:prstGeom prst="rect">
            <a:avLst/>
          </a:prstGeom>
          <a:noFill/>
        </p:spPr>
        <p:txBody>
          <a:bodyPr wrap="square" rtlCol="0">
            <a:spAutoFit/>
          </a:bodyPr>
          <a:lstStyle/>
          <a:p>
            <a:pPr algn="ctr"/>
            <a:r>
              <a:rPr lang="fr-FR" sz="2400" dirty="0"/>
              <a:t>Traitement des données </a:t>
            </a:r>
          </a:p>
        </p:txBody>
      </p:sp>
      <p:sp>
        <p:nvSpPr>
          <p:cNvPr id="44" name="ZoneTexte 43">
            <a:extLst>
              <a:ext uri="{FF2B5EF4-FFF2-40B4-BE49-F238E27FC236}">
                <a16:creationId xmlns:a16="http://schemas.microsoft.com/office/drawing/2014/main" id="{0ED2D3B5-017C-981E-0B88-3C924992AD74}"/>
              </a:ext>
            </a:extLst>
          </p:cNvPr>
          <p:cNvSpPr txBox="1"/>
          <p:nvPr/>
        </p:nvSpPr>
        <p:spPr>
          <a:xfrm>
            <a:off x="11021411" y="6116590"/>
            <a:ext cx="681597" cy="338554"/>
          </a:xfrm>
          <a:prstGeom prst="rect">
            <a:avLst/>
          </a:prstGeom>
          <a:noFill/>
          <a:ln w="9525">
            <a:solidFill>
              <a:schemeClr val="tx1"/>
            </a:solidFill>
          </a:ln>
        </p:spPr>
        <p:txBody>
          <a:bodyPr wrap="none" rtlCol="0">
            <a:spAutoFit/>
          </a:bodyPr>
          <a:lstStyle/>
          <a:p>
            <a:r>
              <a:rPr lang="fr-FR" sz="1600" i="1" dirty="0"/>
              <a:t>16/25</a:t>
            </a:r>
          </a:p>
        </p:txBody>
      </p:sp>
      <p:pic>
        <p:nvPicPr>
          <p:cNvPr id="46" name="Picture 2" descr="Computer icon (png symbol) black">
            <a:extLst>
              <a:ext uri="{FF2B5EF4-FFF2-40B4-BE49-F238E27FC236}">
                <a16:creationId xmlns:a16="http://schemas.microsoft.com/office/drawing/2014/main" id="{F107A7FD-226B-CD64-63A6-B51CE2CB0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49" y="539260"/>
            <a:ext cx="369330" cy="36933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D8957B7-A16A-3B4E-DE4C-33FB215369A9}"/>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48" name="Rectangle 47">
            <a:extLst>
              <a:ext uri="{FF2B5EF4-FFF2-40B4-BE49-F238E27FC236}">
                <a16:creationId xmlns:a16="http://schemas.microsoft.com/office/drawing/2014/main" id="{1F9A0D9A-8510-9CE5-06A6-B9F2D91AACB9}"/>
              </a:ext>
            </a:extLst>
          </p:cNvPr>
          <p:cNvSpPr/>
          <p:nvPr/>
        </p:nvSpPr>
        <p:spPr>
          <a:xfrm>
            <a:off x="3242547" y="-1261"/>
            <a:ext cx="2765760"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ea typeface="+mj-ea"/>
                <a:cs typeface="+mj-cs"/>
                <a:sym typeface="Calibri"/>
              </a:rPr>
              <a:t>Méthode</a:t>
            </a:r>
            <a:endParaRPr kumimoji="0" lang="en-GB" sz="1800" b="0" i="0" u="none" strike="noStrike" cap="none" spc="0" normalizeH="0" baseline="0" dirty="0">
              <a:ln>
                <a:noFill/>
              </a:ln>
              <a:effectLst/>
              <a:uFillTx/>
              <a:ea typeface="+mj-ea"/>
              <a:cs typeface="+mj-cs"/>
              <a:sym typeface="Calibri"/>
            </a:endParaRPr>
          </a:p>
        </p:txBody>
      </p:sp>
      <p:sp>
        <p:nvSpPr>
          <p:cNvPr id="53" name="Rectangle 52">
            <a:extLst>
              <a:ext uri="{FF2B5EF4-FFF2-40B4-BE49-F238E27FC236}">
                <a16:creationId xmlns:a16="http://schemas.microsoft.com/office/drawing/2014/main" id="{700286AA-435C-A8D0-CAA9-D16E67038DDA}"/>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54" name="Rectangle 53">
            <a:extLst>
              <a:ext uri="{FF2B5EF4-FFF2-40B4-BE49-F238E27FC236}">
                <a16:creationId xmlns:a16="http://schemas.microsoft.com/office/drawing/2014/main" id="{2021410F-EAE7-59E9-A4E3-D78FC585FA44}"/>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
        <p:nvSpPr>
          <p:cNvPr id="17" name="ZoneTexte 16">
            <a:extLst>
              <a:ext uri="{FF2B5EF4-FFF2-40B4-BE49-F238E27FC236}">
                <a16:creationId xmlns:a16="http://schemas.microsoft.com/office/drawing/2014/main" id="{B9E2BE01-612D-C86F-E5C9-C008F0F8683A}"/>
              </a:ext>
            </a:extLst>
          </p:cNvPr>
          <p:cNvSpPr txBox="1"/>
          <p:nvPr/>
        </p:nvSpPr>
        <p:spPr>
          <a:xfrm>
            <a:off x="5042888" y="3196526"/>
            <a:ext cx="1932039" cy="338554"/>
          </a:xfrm>
          <a:prstGeom prst="rect">
            <a:avLst/>
          </a:prstGeom>
          <a:noFill/>
        </p:spPr>
        <p:txBody>
          <a:bodyPr wrap="square" rtlCol="0">
            <a:spAutoFit/>
          </a:bodyPr>
          <a:lstStyle/>
          <a:p>
            <a:r>
              <a:rPr lang="fr-FR" sz="1600" i="1" dirty="0"/>
              <a:t>Analyse statistique</a:t>
            </a:r>
          </a:p>
        </p:txBody>
      </p:sp>
      <p:sp>
        <p:nvSpPr>
          <p:cNvPr id="18" name="ZoneTexte 17">
            <a:extLst>
              <a:ext uri="{FF2B5EF4-FFF2-40B4-BE49-F238E27FC236}">
                <a16:creationId xmlns:a16="http://schemas.microsoft.com/office/drawing/2014/main" id="{9355B79A-FEE7-8DB3-6D7C-CBBFDD26293E}"/>
              </a:ext>
            </a:extLst>
          </p:cNvPr>
          <p:cNvSpPr txBox="1"/>
          <p:nvPr/>
        </p:nvSpPr>
        <p:spPr>
          <a:xfrm>
            <a:off x="4937932" y="1293996"/>
            <a:ext cx="1843532" cy="338554"/>
          </a:xfrm>
          <a:prstGeom prst="rect">
            <a:avLst/>
          </a:prstGeom>
          <a:noFill/>
        </p:spPr>
        <p:txBody>
          <a:bodyPr wrap="square" rtlCol="0">
            <a:spAutoFit/>
          </a:bodyPr>
          <a:lstStyle/>
          <a:p>
            <a:r>
              <a:rPr lang="fr-FR" sz="1600" i="1" dirty="0"/>
              <a:t>Valeurs aberrantes</a:t>
            </a:r>
          </a:p>
        </p:txBody>
      </p:sp>
      <p:graphicFrame>
        <p:nvGraphicFramePr>
          <p:cNvPr id="19" name="Tableau 3">
            <a:extLst>
              <a:ext uri="{FF2B5EF4-FFF2-40B4-BE49-F238E27FC236}">
                <a16:creationId xmlns:a16="http://schemas.microsoft.com/office/drawing/2014/main" id="{ABBF1467-DF97-8A49-0500-8C9438BC326F}"/>
              </a:ext>
            </a:extLst>
          </p:cNvPr>
          <p:cNvGraphicFramePr>
            <a:graphicFrameLocks noGrp="1"/>
          </p:cNvGraphicFramePr>
          <p:nvPr>
            <p:extLst>
              <p:ext uri="{D42A27DB-BD31-4B8C-83A1-F6EECF244321}">
                <p14:modId xmlns:p14="http://schemas.microsoft.com/office/powerpoint/2010/main" val="4286618206"/>
              </p:ext>
            </p:extLst>
          </p:nvPr>
        </p:nvGraphicFramePr>
        <p:xfrm>
          <a:off x="3917622" y="1790877"/>
          <a:ext cx="3562554" cy="914400"/>
        </p:xfrm>
        <a:graphic>
          <a:graphicData uri="http://schemas.openxmlformats.org/drawingml/2006/table">
            <a:tbl>
              <a:tblPr firstRow="1" bandRow="1">
                <a:tableStyleId>{5C22544A-7EE6-4342-B048-85BDC9FD1C3A}</a:tableStyleId>
              </a:tblPr>
              <a:tblGrid>
                <a:gridCol w="1187518">
                  <a:extLst>
                    <a:ext uri="{9D8B030D-6E8A-4147-A177-3AD203B41FA5}">
                      <a16:colId xmlns:a16="http://schemas.microsoft.com/office/drawing/2014/main" val="1076204450"/>
                    </a:ext>
                  </a:extLst>
                </a:gridCol>
                <a:gridCol w="1215432">
                  <a:extLst>
                    <a:ext uri="{9D8B030D-6E8A-4147-A177-3AD203B41FA5}">
                      <a16:colId xmlns:a16="http://schemas.microsoft.com/office/drawing/2014/main" val="889480088"/>
                    </a:ext>
                  </a:extLst>
                </a:gridCol>
                <a:gridCol w="1159604">
                  <a:extLst>
                    <a:ext uri="{9D8B030D-6E8A-4147-A177-3AD203B41FA5}">
                      <a16:colId xmlns:a16="http://schemas.microsoft.com/office/drawing/2014/main" val="418506112"/>
                    </a:ext>
                  </a:extLst>
                </a:gridCol>
              </a:tblGrid>
              <a:tr h="257528">
                <a:tc>
                  <a:txBody>
                    <a:bodyPr/>
                    <a:lstStyle/>
                    <a:p>
                      <a:pPr algn="ctr"/>
                      <a:endParaRPr lang="fr-FR" sz="1200" b="0" dirty="0">
                        <a:solidFill>
                          <a:sysClr val="windowText" lastClr="000000"/>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b="0" i="1" dirty="0">
                          <a:solidFill>
                            <a:sysClr val="windowText" lastClr="000000"/>
                          </a:solidFill>
                        </a:rPr>
                        <a:t>PST et paramètres de qualité</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b="0" i="1" dirty="0">
                          <a:solidFill>
                            <a:sysClr val="windowText" lastClr="000000"/>
                          </a:solidFill>
                        </a:rPr>
                        <a:t>Paramètres cinématiques</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031849"/>
                  </a:ext>
                </a:extLst>
              </a:tr>
              <a:tr h="257528">
                <a:tc>
                  <a:txBody>
                    <a:bodyPr/>
                    <a:lstStyle/>
                    <a:p>
                      <a:pPr algn="ctr"/>
                      <a:r>
                        <a:rPr lang="fr-FR" sz="1200" b="0" dirty="0">
                          <a:solidFill>
                            <a:sysClr val="windowText" lastClr="000000"/>
                          </a:solidFill>
                        </a:rPr>
                        <a:t>méthode</a:t>
                      </a:r>
                    </a:p>
                  </a:txBody>
                  <a:tcPr anchor="ctr">
                    <a:lnT w="12700" cap="flat" cmpd="sng" algn="ctr">
                      <a:solidFill>
                        <a:schemeClr val="tx1"/>
                      </a:solidFill>
                      <a:prstDash val="solid"/>
                      <a:round/>
                      <a:headEnd type="none" w="med" len="med"/>
                      <a:tailEnd type="none" w="med" len="med"/>
                    </a:lnT>
                    <a:noFill/>
                  </a:tcPr>
                </a:tc>
                <a:tc>
                  <a:txBody>
                    <a:bodyPr/>
                    <a:lstStyle/>
                    <a:p>
                      <a:pPr algn="ctr"/>
                      <a:r>
                        <a:rPr lang="fr-FR" sz="1200" b="0" dirty="0">
                          <a:solidFill>
                            <a:sysClr val="windowText" lastClr="000000"/>
                          </a:solidFill>
                        </a:rPr>
                        <a:t>Quartiles</a:t>
                      </a:r>
                    </a:p>
                  </a:txBody>
                  <a:tcPr anchor="ctr">
                    <a:lnT w="12700" cap="flat" cmpd="sng" algn="ctr">
                      <a:solidFill>
                        <a:schemeClr val="tx1"/>
                      </a:solidFill>
                      <a:prstDash val="solid"/>
                      <a:round/>
                      <a:headEnd type="none" w="med" len="med"/>
                      <a:tailEnd type="none" w="med" len="med"/>
                    </a:lnT>
                    <a:noFill/>
                  </a:tcPr>
                </a:tc>
                <a:tc>
                  <a:txBody>
                    <a:bodyPr/>
                    <a:lstStyle/>
                    <a:p>
                      <a:pPr algn="ctr"/>
                      <a:r>
                        <a:rPr lang="fr-FR" sz="1200" b="0" baseline="30000" dirty="0">
                          <a:solidFill>
                            <a:sysClr val="windowText" lastClr="000000"/>
                          </a:solidFill>
                        </a:rPr>
                        <a:t>10</a:t>
                      </a:r>
                      <a:r>
                        <a:rPr lang="fr-FR" sz="1200" b="0" dirty="0">
                          <a:solidFill>
                            <a:sysClr val="windowText" lastClr="000000"/>
                          </a:solidFill>
                        </a:rPr>
                        <a:t>TFMD</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600904467"/>
                  </a:ext>
                </a:extLst>
              </a:tr>
            </a:tbl>
          </a:graphicData>
        </a:graphic>
      </p:graphicFrame>
      <p:pic>
        <p:nvPicPr>
          <p:cNvPr id="20" name="Picture 2" descr="Population Icons - SVG and PNG Population Icons | Noun Project">
            <a:extLst>
              <a:ext uri="{FF2B5EF4-FFF2-40B4-BE49-F238E27FC236}">
                <a16:creationId xmlns:a16="http://schemas.microsoft.com/office/drawing/2014/main" id="{2E29B678-ED91-3166-D546-2BD42CFCB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143" y="3782962"/>
            <a:ext cx="461665" cy="461665"/>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D58B3BFD-13ED-12E1-F24A-CB99FF13BFAF}"/>
              </a:ext>
            </a:extLst>
          </p:cNvPr>
          <p:cNvSpPr txBox="1"/>
          <p:nvPr/>
        </p:nvSpPr>
        <p:spPr>
          <a:xfrm>
            <a:off x="3564595" y="3859907"/>
            <a:ext cx="4726920" cy="307777"/>
          </a:xfrm>
          <a:prstGeom prst="rect">
            <a:avLst/>
          </a:prstGeom>
          <a:noFill/>
        </p:spPr>
        <p:txBody>
          <a:bodyPr wrap="square" rtlCol="0">
            <a:spAutoFit/>
          </a:bodyPr>
          <a:lstStyle/>
          <a:p>
            <a:r>
              <a:rPr lang="fr-FR" sz="1400" dirty="0"/>
              <a:t>Caractéristiques démographiques et cliniques de la population</a:t>
            </a:r>
          </a:p>
        </p:txBody>
      </p:sp>
      <p:pic>
        <p:nvPicPr>
          <p:cNvPr id="1026" name="Picture 2" descr="Icône Moyenne dans Icon Park">
            <a:extLst>
              <a:ext uri="{FF2B5EF4-FFF2-40B4-BE49-F238E27FC236}">
                <a16:creationId xmlns:a16="http://schemas.microsoft.com/office/drawing/2014/main" id="{1C7DEE37-E747-9054-58E4-6CD4D4515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4721" y="4468774"/>
            <a:ext cx="461664" cy="461664"/>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69988B69-36E9-CAEF-6077-B6E414BA502A}"/>
              </a:ext>
            </a:extLst>
          </p:cNvPr>
          <p:cNvSpPr txBox="1"/>
          <p:nvPr/>
        </p:nvSpPr>
        <p:spPr>
          <a:xfrm>
            <a:off x="3585588" y="4607414"/>
            <a:ext cx="2765400" cy="307776"/>
          </a:xfrm>
          <a:prstGeom prst="rect">
            <a:avLst/>
          </a:prstGeom>
          <a:noFill/>
        </p:spPr>
        <p:txBody>
          <a:bodyPr wrap="square" rtlCol="0">
            <a:spAutoFit/>
          </a:bodyPr>
          <a:lstStyle/>
          <a:p>
            <a:r>
              <a:rPr lang="fr-FR" sz="1400" dirty="0"/>
              <a:t>Moyenne par sujet des paramètres</a:t>
            </a:r>
          </a:p>
        </p:txBody>
      </p:sp>
      <p:pic>
        <p:nvPicPr>
          <p:cNvPr id="24" name="Picture 4" descr="Chemin - Icônes la nature gratuites">
            <a:extLst>
              <a:ext uri="{FF2B5EF4-FFF2-40B4-BE49-F238E27FC236}">
                <a16:creationId xmlns:a16="http://schemas.microsoft.com/office/drawing/2014/main" id="{0752BA72-E3AF-8091-3BB9-C428D38321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4721" y="5286602"/>
            <a:ext cx="502731" cy="502731"/>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AB9330A7-8EC3-86DF-29F7-266C60A14E07}"/>
              </a:ext>
            </a:extLst>
          </p:cNvPr>
          <p:cNvSpPr txBox="1"/>
          <p:nvPr/>
        </p:nvSpPr>
        <p:spPr>
          <a:xfrm>
            <a:off x="3626654" y="5492314"/>
            <a:ext cx="3154809" cy="307777"/>
          </a:xfrm>
          <a:prstGeom prst="rect">
            <a:avLst/>
          </a:prstGeom>
          <a:noFill/>
        </p:spPr>
        <p:txBody>
          <a:bodyPr wrap="square" rtlCol="0">
            <a:spAutoFit/>
          </a:bodyPr>
          <a:lstStyle/>
          <a:p>
            <a:r>
              <a:rPr lang="fr-FR" sz="1400" dirty="0"/>
              <a:t>Moyenne entre sujets des paramètres</a:t>
            </a:r>
          </a:p>
        </p:txBody>
      </p:sp>
      <p:sp>
        <p:nvSpPr>
          <p:cNvPr id="28" name="ZoneTexte 27">
            <a:extLst>
              <a:ext uri="{FF2B5EF4-FFF2-40B4-BE49-F238E27FC236}">
                <a16:creationId xmlns:a16="http://schemas.microsoft.com/office/drawing/2014/main" id="{1B3369F9-FFED-6148-E10F-51BE3D872020}"/>
              </a:ext>
            </a:extLst>
          </p:cNvPr>
          <p:cNvSpPr txBox="1"/>
          <p:nvPr/>
        </p:nvSpPr>
        <p:spPr>
          <a:xfrm>
            <a:off x="3373699" y="6070900"/>
            <a:ext cx="6783025" cy="338554"/>
          </a:xfrm>
          <a:prstGeom prst="rect">
            <a:avLst/>
          </a:prstGeom>
          <a:noFill/>
        </p:spPr>
        <p:txBody>
          <a:bodyPr wrap="square">
            <a:spAutoFit/>
          </a:bodyPr>
          <a:lstStyle/>
          <a:p>
            <a:r>
              <a:rPr lang="en-US" sz="800" baseline="30000" dirty="0"/>
              <a:t>10</a:t>
            </a:r>
            <a:r>
              <a:rPr lang="en-US" sz="800" dirty="0">
                <a:effectLst/>
              </a:rPr>
              <a:t>Sangeux, Morgan, et Julia </a:t>
            </a:r>
            <a:r>
              <a:rPr lang="en-US" sz="800" dirty="0" err="1">
                <a:effectLst/>
              </a:rPr>
              <a:t>Polak</a:t>
            </a:r>
            <a:r>
              <a:rPr lang="en-US" sz="800" dirty="0">
                <a:effectLst/>
              </a:rPr>
              <a:t>. « A Simple Method to Choose the Most Representative Stride and Detect Outliers ». </a:t>
            </a:r>
            <a:r>
              <a:rPr lang="en-US" sz="800" i="1" dirty="0">
                <a:effectLst/>
              </a:rPr>
              <a:t>Gait &amp; Posture</a:t>
            </a:r>
            <a:r>
              <a:rPr lang="en-US" sz="800" dirty="0">
                <a:effectLst/>
              </a:rPr>
              <a:t> 41, n</a:t>
            </a:r>
            <a:r>
              <a:rPr lang="en-US" sz="800" baseline="30000" dirty="0">
                <a:effectLst/>
              </a:rPr>
              <a:t>o</a:t>
            </a:r>
            <a:r>
              <a:rPr lang="en-US" sz="800" dirty="0">
                <a:effectLst/>
              </a:rPr>
              <a:t> 2 (</a:t>
            </a:r>
            <a:r>
              <a:rPr lang="en-US" sz="800" dirty="0" err="1">
                <a:effectLst/>
              </a:rPr>
              <a:t>février</a:t>
            </a:r>
            <a:r>
              <a:rPr lang="en-US" sz="800" dirty="0">
                <a:effectLst/>
              </a:rPr>
              <a:t> 2015): 726‑30. </a:t>
            </a:r>
            <a:r>
              <a:rPr lang="en-US" sz="800" dirty="0">
                <a:solidFill>
                  <a:schemeClr val="tx1">
                    <a:lumMod val="95000"/>
                    <a:lumOff val="5000"/>
                  </a:schemeClr>
                </a:solidFill>
                <a:effectLst/>
                <a:hlinkClick r:id="rId8">
                  <a:extLst>
                    <a:ext uri="{A12FA001-AC4F-418D-AE19-62706E023703}">
                      <ahyp:hlinkClr xmlns:ahyp="http://schemas.microsoft.com/office/drawing/2018/hyperlinkcolor" val="tx"/>
                    </a:ext>
                  </a:extLst>
                </a:hlinkClick>
              </a:rPr>
              <a:t>https://doi.org/10.1016/j.gaitpost.2014.12.004</a:t>
            </a:r>
            <a:r>
              <a:rPr lang="en-US" sz="800" dirty="0">
                <a:solidFill>
                  <a:schemeClr val="tx1">
                    <a:lumMod val="95000"/>
                    <a:lumOff val="5000"/>
                  </a:schemeClr>
                </a:solidFill>
                <a:effectLst/>
              </a:rPr>
              <a:t>.</a:t>
            </a:r>
          </a:p>
        </p:txBody>
      </p:sp>
    </p:spTree>
    <p:extLst>
      <p:ext uri="{BB962C8B-B14F-4D97-AF65-F5344CB8AC3E}">
        <p14:creationId xmlns:p14="http://schemas.microsoft.com/office/powerpoint/2010/main" val="359407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P spid="23"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27" name="ZoneTexte 26">
            <a:extLst>
              <a:ext uri="{FF2B5EF4-FFF2-40B4-BE49-F238E27FC236}">
                <a16:creationId xmlns:a16="http://schemas.microsoft.com/office/drawing/2014/main" id="{E7BCC922-3045-3183-4447-821583393A60}"/>
              </a:ext>
            </a:extLst>
          </p:cNvPr>
          <p:cNvSpPr txBox="1"/>
          <p:nvPr/>
        </p:nvSpPr>
        <p:spPr>
          <a:xfrm>
            <a:off x="3768214" y="2775657"/>
            <a:ext cx="4409767" cy="923330"/>
          </a:xfrm>
          <a:prstGeom prst="rect">
            <a:avLst/>
          </a:prstGeom>
          <a:noFill/>
        </p:spPr>
        <p:txBody>
          <a:bodyPr wrap="square" rtlCol="0">
            <a:spAutoFit/>
          </a:bodyPr>
          <a:lstStyle/>
          <a:p>
            <a:pPr algn="ctr"/>
            <a:r>
              <a:rPr lang="fr-FR" sz="5400" dirty="0"/>
              <a:t>Résultats</a:t>
            </a:r>
          </a:p>
        </p:txBody>
      </p:sp>
      <p:sp>
        <p:nvSpPr>
          <p:cNvPr id="29" name="ZoneTexte 28">
            <a:extLst>
              <a:ext uri="{FF2B5EF4-FFF2-40B4-BE49-F238E27FC236}">
                <a16:creationId xmlns:a16="http://schemas.microsoft.com/office/drawing/2014/main" id="{83B7B4F0-9B06-B4C6-C623-31FFADB69A99}"/>
              </a:ext>
            </a:extLst>
          </p:cNvPr>
          <p:cNvSpPr txBox="1"/>
          <p:nvPr/>
        </p:nvSpPr>
        <p:spPr>
          <a:xfrm>
            <a:off x="11023870" y="6116035"/>
            <a:ext cx="681597" cy="338554"/>
          </a:xfrm>
          <a:prstGeom prst="rect">
            <a:avLst/>
          </a:prstGeom>
          <a:noFill/>
          <a:ln w="9525">
            <a:solidFill>
              <a:schemeClr val="tx1"/>
            </a:solidFill>
          </a:ln>
        </p:spPr>
        <p:txBody>
          <a:bodyPr wrap="none" rtlCol="0">
            <a:spAutoFit/>
          </a:bodyPr>
          <a:lstStyle/>
          <a:p>
            <a:r>
              <a:rPr lang="fr-FR" sz="1600" i="1" dirty="0"/>
              <a:t>17/25</a:t>
            </a:r>
          </a:p>
        </p:txBody>
      </p:sp>
      <p:sp>
        <p:nvSpPr>
          <p:cNvPr id="30" name="Rectangle 29">
            <a:extLst>
              <a:ext uri="{FF2B5EF4-FFF2-40B4-BE49-F238E27FC236}">
                <a16:creationId xmlns:a16="http://schemas.microsoft.com/office/drawing/2014/main" id="{B6C145F5-636C-4250-BE15-35BE191EFF0A}"/>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31" name="Rectangle 30">
            <a:extLst>
              <a:ext uri="{FF2B5EF4-FFF2-40B4-BE49-F238E27FC236}">
                <a16:creationId xmlns:a16="http://schemas.microsoft.com/office/drawing/2014/main" id="{194686C7-9CCF-58EB-6F34-DB2CE2C967FB}"/>
              </a:ext>
            </a:extLst>
          </p:cNvPr>
          <p:cNvSpPr/>
          <p:nvPr/>
        </p:nvSpPr>
        <p:spPr>
          <a:xfrm>
            <a:off x="3242547" y="-1261"/>
            <a:ext cx="2765760"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32" name="Rectangle 31">
            <a:extLst>
              <a:ext uri="{FF2B5EF4-FFF2-40B4-BE49-F238E27FC236}">
                <a16:creationId xmlns:a16="http://schemas.microsoft.com/office/drawing/2014/main" id="{674ECF7D-10A0-E15F-D684-4F74E9FAC039}"/>
              </a:ext>
            </a:extLst>
          </p:cNvPr>
          <p:cNvSpPr/>
          <p:nvPr/>
        </p:nvSpPr>
        <p:spPr>
          <a:xfrm>
            <a:off x="6013975" y="-67"/>
            <a:ext cx="2781992"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t>Résultats</a:t>
            </a:r>
            <a:endParaRPr kumimoji="0" lang="en-US" sz="1800" b="0" i="0" u="none" strike="noStrike" cap="none" spc="0" normalizeH="0" baseline="0" dirty="0">
              <a:ln>
                <a:noFill/>
              </a:ln>
              <a:effectLst/>
              <a:uFillTx/>
              <a:sym typeface="Calibri"/>
            </a:endParaRPr>
          </a:p>
        </p:txBody>
      </p:sp>
      <p:sp>
        <p:nvSpPr>
          <p:cNvPr id="33" name="Rectangle 32">
            <a:extLst>
              <a:ext uri="{FF2B5EF4-FFF2-40B4-BE49-F238E27FC236}">
                <a16:creationId xmlns:a16="http://schemas.microsoft.com/office/drawing/2014/main" id="{746BA1D8-7A8F-87F2-02B8-FBC84929421E}"/>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Tree>
    <p:extLst>
      <p:ext uri="{BB962C8B-B14F-4D97-AF65-F5344CB8AC3E}">
        <p14:creationId xmlns:p14="http://schemas.microsoft.com/office/powerpoint/2010/main" val="230875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D71651F-B45C-0456-C66A-A40976FEEFFC}"/>
              </a:ext>
            </a:extLst>
          </p:cNvPr>
          <p:cNvPicPr>
            <a:picLocks noChangeAspect="1"/>
          </p:cNvPicPr>
          <p:nvPr/>
        </p:nvPicPr>
        <p:blipFill>
          <a:blip r:embed="rId2"/>
          <a:stretch>
            <a:fillRect/>
          </a:stretch>
        </p:blipFill>
        <p:spPr>
          <a:xfrm>
            <a:off x="1163337" y="1310467"/>
            <a:ext cx="9410465" cy="4237066"/>
          </a:xfrm>
          <a:prstGeom prst="rect">
            <a:avLst/>
          </a:prstGeom>
        </p:spPr>
      </p:pic>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18" name="ZoneTexte 17">
            <a:extLst>
              <a:ext uri="{FF2B5EF4-FFF2-40B4-BE49-F238E27FC236}">
                <a16:creationId xmlns:a16="http://schemas.microsoft.com/office/drawing/2014/main" id="{7EA32176-3F88-D990-D404-BD3F97E93BF2}"/>
              </a:ext>
            </a:extLst>
          </p:cNvPr>
          <p:cNvSpPr txBox="1"/>
          <p:nvPr/>
        </p:nvSpPr>
        <p:spPr>
          <a:xfrm>
            <a:off x="11023870" y="6116035"/>
            <a:ext cx="681597" cy="338554"/>
          </a:xfrm>
          <a:prstGeom prst="rect">
            <a:avLst/>
          </a:prstGeom>
          <a:noFill/>
          <a:ln w="9525">
            <a:solidFill>
              <a:schemeClr val="tx1"/>
            </a:solidFill>
          </a:ln>
        </p:spPr>
        <p:txBody>
          <a:bodyPr wrap="none" rtlCol="0">
            <a:spAutoFit/>
          </a:bodyPr>
          <a:lstStyle/>
          <a:p>
            <a:r>
              <a:rPr lang="fr-FR" sz="1600" i="1" dirty="0"/>
              <a:t>18/25</a:t>
            </a:r>
          </a:p>
        </p:txBody>
      </p:sp>
      <p:sp>
        <p:nvSpPr>
          <p:cNvPr id="19" name="ZoneTexte 18">
            <a:extLst>
              <a:ext uri="{FF2B5EF4-FFF2-40B4-BE49-F238E27FC236}">
                <a16:creationId xmlns:a16="http://schemas.microsoft.com/office/drawing/2014/main" id="{2922BB27-6F8E-A26D-4C5E-6AA7D6A93366}"/>
              </a:ext>
            </a:extLst>
          </p:cNvPr>
          <p:cNvSpPr txBox="1"/>
          <p:nvPr/>
        </p:nvSpPr>
        <p:spPr>
          <a:xfrm>
            <a:off x="4001577" y="677652"/>
            <a:ext cx="3471950" cy="461665"/>
          </a:xfrm>
          <a:prstGeom prst="rect">
            <a:avLst/>
          </a:prstGeom>
          <a:noFill/>
        </p:spPr>
        <p:txBody>
          <a:bodyPr wrap="square" rtlCol="0">
            <a:spAutoFit/>
          </a:bodyPr>
          <a:lstStyle/>
          <a:p>
            <a:pPr algn="ctr"/>
            <a:r>
              <a:rPr lang="fr-FR" sz="2400" dirty="0"/>
              <a:t>Etude de flux</a:t>
            </a:r>
          </a:p>
        </p:txBody>
      </p:sp>
      <p:sp>
        <p:nvSpPr>
          <p:cNvPr id="1046" name="Rectangle 1045">
            <a:extLst>
              <a:ext uri="{FF2B5EF4-FFF2-40B4-BE49-F238E27FC236}">
                <a16:creationId xmlns:a16="http://schemas.microsoft.com/office/drawing/2014/main" id="{EF723ACB-4944-34AF-1D39-CADA1FD4A3DC}"/>
              </a:ext>
            </a:extLst>
          </p:cNvPr>
          <p:cNvSpPr/>
          <p:nvPr/>
        </p:nvSpPr>
        <p:spPr>
          <a:xfrm>
            <a:off x="2456182" y="4690507"/>
            <a:ext cx="2203300" cy="917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7C8854F8-6D9D-E5B5-B55F-71CA59579A21}"/>
              </a:ext>
            </a:extLst>
          </p:cNvPr>
          <p:cNvSpPr/>
          <p:nvPr/>
        </p:nvSpPr>
        <p:spPr>
          <a:xfrm>
            <a:off x="6921911" y="4670001"/>
            <a:ext cx="2216765" cy="917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8" name="Picture 2" descr="Population Icons - SVG and PNG Population Icons | Noun Project">
            <a:extLst>
              <a:ext uri="{FF2B5EF4-FFF2-40B4-BE49-F238E27FC236}">
                <a16:creationId xmlns:a16="http://schemas.microsoft.com/office/drawing/2014/main" id="{4980D1AF-1F46-17B6-C115-C29DE22EB5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16" y="520336"/>
            <a:ext cx="461665" cy="461665"/>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7AFB3866-CEC2-FE36-3ED4-027FCE5E1525}"/>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90" name="Rectangle 89">
            <a:extLst>
              <a:ext uri="{FF2B5EF4-FFF2-40B4-BE49-F238E27FC236}">
                <a16:creationId xmlns:a16="http://schemas.microsoft.com/office/drawing/2014/main" id="{567AD8EA-B3E8-39D0-4883-7A9D950B2599}"/>
              </a:ext>
            </a:extLst>
          </p:cNvPr>
          <p:cNvSpPr/>
          <p:nvPr/>
        </p:nvSpPr>
        <p:spPr>
          <a:xfrm>
            <a:off x="3242547" y="-1261"/>
            <a:ext cx="2765760"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91" name="Rectangle 90">
            <a:extLst>
              <a:ext uri="{FF2B5EF4-FFF2-40B4-BE49-F238E27FC236}">
                <a16:creationId xmlns:a16="http://schemas.microsoft.com/office/drawing/2014/main" id="{5BF1E1C8-FBAD-B246-F0D8-A6F1959B912C}"/>
              </a:ext>
            </a:extLst>
          </p:cNvPr>
          <p:cNvSpPr/>
          <p:nvPr/>
        </p:nvSpPr>
        <p:spPr>
          <a:xfrm>
            <a:off x="6013975" y="-67"/>
            <a:ext cx="2781992"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t>Résultats</a:t>
            </a:r>
            <a:endParaRPr kumimoji="0" lang="en-US" sz="1800" b="0" i="0" u="none" strike="noStrike" cap="none" spc="0" normalizeH="0" baseline="0" dirty="0">
              <a:ln>
                <a:noFill/>
              </a:ln>
              <a:effectLst/>
              <a:uFillTx/>
              <a:sym typeface="Calibri"/>
            </a:endParaRPr>
          </a:p>
        </p:txBody>
      </p:sp>
      <p:sp>
        <p:nvSpPr>
          <p:cNvPr id="92" name="Rectangle 91">
            <a:extLst>
              <a:ext uri="{FF2B5EF4-FFF2-40B4-BE49-F238E27FC236}">
                <a16:creationId xmlns:a16="http://schemas.microsoft.com/office/drawing/2014/main" id="{A4FA9777-E1CA-C4BF-58E5-D38CCCC3EEB7}"/>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Tree>
    <p:extLst>
      <p:ext uri="{BB962C8B-B14F-4D97-AF65-F5344CB8AC3E}">
        <p14:creationId xmlns:p14="http://schemas.microsoft.com/office/powerpoint/2010/main" val="48711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18" name="ZoneTexte 17">
            <a:extLst>
              <a:ext uri="{FF2B5EF4-FFF2-40B4-BE49-F238E27FC236}">
                <a16:creationId xmlns:a16="http://schemas.microsoft.com/office/drawing/2014/main" id="{49430B72-B2B8-D164-903D-EC3C0F744793}"/>
              </a:ext>
            </a:extLst>
          </p:cNvPr>
          <p:cNvSpPr txBox="1"/>
          <p:nvPr/>
        </p:nvSpPr>
        <p:spPr>
          <a:xfrm>
            <a:off x="11023870" y="6116035"/>
            <a:ext cx="681597" cy="338554"/>
          </a:xfrm>
          <a:prstGeom prst="rect">
            <a:avLst/>
          </a:prstGeom>
          <a:noFill/>
          <a:ln w="9525">
            <a:solidFill>
              <a:schemeClr val="tx1"/>
            </a:solidFill>
          </a:ln>
        </p:spPr>
        <p:txBody>
          <a:bodyPr wrap="none" rtlCol="0">
            <a:spAutoFit/>
          </a:bodyPr>
          <a:lstStyle/>
          <a:p>
            <a:r>
              <a:rPr lang="fr-FR" sz="1600" i="1" dirty="0"/>
              <a:t>19/25</a:t>
            </a:r>
          </a:p>
        </p:txBody>
      </p:sp>
      <p:sp>
        <p:nvSpPr>
          <p:cNvPr id="19" name="ZoneTexte 18">
            <a:extLst>
              <a:ext uri="{FF2B5EF4-FFF2-40B4-BE49-F238E27FC236}">
                <a16:creationId xmlns:a16="http://schemas.microsoft.com/office/drawing/2014/main" id="{10D8FBE4-90F4-1E36-2457-B19D7AFBE3E7}"/>
              </a:ext>
            </a:extLst>
          </p:cNvPr>
          <p:cNvSpPr txBox="1"/>
          <p:nvPr/>
        </p:nvSpPr>
        <p:spPr>
          <a:xfrm>
            <a:off x="2044363" y="677652"/>
            <a:ext cx="7728306" cy="461665"/>
          </a:xfrm>
          <a:prstGeom prst="rect">
            <a:avLst/>
          </a:prstGeom>
          <a:noFill/>
        </p:spPr>
        <p:txBody>
          <a:bodyPr wrap="square" rtlCol="0">
            <a:spAutoFit/>
          </a:bodyPr>
          <a:lstStyle/>
          <a:p>
            <a:pPr algn="ctr"/>
            <a:r>
              <a:rPr lang="fr-FR" sz="2400" dirty="0"/>
              <a:t>Caractéristiques démographiques et cliniques des sujets</a:t>
            </a:r>
          </a:p>
        </p:txBody>
      </p:sp>
      <p:pic>
        <p:nvPicPr>
          <p:cNvPr id="20" name="Image 19">
            <a:extLst>
              <a:ext uri="{FF2B5EF4-FFF2-40B4-BE49-F238E27FC236}">
                <a16:creationId xmlns:a16="http://schemas.microsoft.com/office/drawing/2014/main" id="{88678DB6-40C4-1304-626C-0BA97BEC7872}"/>
              </a:ext>
            </a:extLst>
          </p:cNvPr>
          <p:cNvPicPr>
            <a:picLocks noChangeAspect="1"/>
          </p:cNvPicPr>
          <p:nvPr/>
        </p:nvPicPr>
        <p:blipFill>
          <a:blip r:embed="rId4"/>
          <a:stretch>
            <a:fillRect/>
          </a:stretch>
        </p:blipFill>
        <p:spPr>
          <a:xfrm>
            <a:off x="2721749" y="1476618"/>
            <a:ext cx="5951346" cy="1753330"/>
          </a:xfrm>
          <a:prstGeom prst="rect">
            <a:avLst/>
          </a:prstGeom>
        </p:spPr>
      </p:pic>
      <p:pic>
        <p:nvPicPr>
          <p:cNvPr id="21" name="Image 20">
            <a:extLst>
              <a:ext uri="{FF2B5EF4-FFF2-40B4-BE49-F238E27FC236}">
                <a16:creationId xmlns:a16="http://schemas.microsoft.com/office/drawing/2014/main" id="{43D4D273-B01D-0424-58F3-857853DADBC9}"/>
              </a:ext>
            </a:extLst>
          </p:cNvPr>
          <p:cNvPicPr>
            <a:picLocks noChangeAspect="1"/>
          </p:cNvPicPr>
          <p:nvPr/>
        </p:nvPicPr>
        <p:blipFill>
          <a:blip r:embed="rId5"/>
          <a:stretch>
            <a:fillRect/>
          </a:stretch>
        </p:blipFill>
        <p:spPr>
          <a:xfrm>
            <a:off x="2886764" y="3928792"/>
            <a:ext cx="5841336" cy="1706303"/>
          </a:xfrm>
          <a:prstGeom prst="rect">
            <a:avLst/>
          </a:prstGeom>
        </p:spPr>
      </p:pic>
      <p:sp>
        <p:nvSpPr>
          <p:cNvPr id="26" name="ZoneTexte 25">
            <a:extLst>
              <a:ext uri="{FF2B5EF4-FFF2-40B4-BE49-F238E27FC236}">
                <a16:creationId xmlns:a16="http://schemas.microsoft.com/office/drawing/2014/main" id="{FBE32EFC-8F25-2B73-9487-4310F1327C73}"/>
              </a:ext>
            </a:extLst>
          </p:cNvPr>
          <p:cNvSpPr txBox="1"/>
          <p:nvPr/>
        </p:nvSpPr>
        <p:spPr>
          <a:xfrm>
            <a:off x="5211087" y="1246672"/>
            <a:ext cx="2967404" cy="307777"/>
          </a:xfrm>
          <a:prstGeom prst="rect">
            <a:avLst/>
          </a:prstGeom>
          <a:noFill/>
        </p:spPr>
        <p:txBody>
          <a:bodyPr wrap="square" rtlCol="0">
            <a:spAutoFit/>
          </a:bodyPr>
          <a:lstStyle/>
          <a:p>
            <a:r>
              <a:rPr lang="fr-FR" sz="1400" i="1" dirty="0"/>
              <a:t>PST et des paramètres de qualité</a:t>
            </a:r>
          </a:p>
        </p:txBody>
      </p:sp>
      <p:sp>
        <p:nvSpPr>
          <p:cNvPr id="27" name="ZoneTexte 26">
            <a:extLst>
              <a:ext uri="{FF2B5EF4-FFF2-40B4-BE49-F238E27FC236}">
                <a16:creationId xmlns:a16="http://schemas.microsoft.com/office/drawing/2014/main" id="{169B8E31-9F90-868D-BC8C-D6E4EB76F9D6}"/>
              </a:ext>
            </a:extLst>
          </p:cNvPr>
          <p:cNvSpPr txBox="1"/>
          <p:nvPr/>
        </p:nvSpPr>
        <p:spPr>
          <a:xfrm>
            <a:off x="5286777" y="3733029"/>
            <a:ext cx="2432343" cy="307777"/>
          </a:xfrm>
          <a:prstGeom prst="rect">
            <a:avLst/>
          </a:prstGeom>
          <a:noFill/>
        </p:spPr>
        <p:txBody>
          <a:bodyPr wrap="square" rtlCol="0">
            <a:spAutoFit/>
          </a:bodyPr>
          <a:lstStyle/>
          <a:p>
            <a:r>
              <a:rPr lang="fr-FR" sz="1400" i="1" dirty="0"/>
              <a:t>Paramètres de cinématiques</a:t>
            </a:r>
          </a:p>
        </p:txBody>
      </p:sp>
      <p:sp>
        <p:nvSpPr>
          <p:cNvPr id="2" name="Ellipse 1">
            <a:extLst>
              <a:ext uri="{FF2B5EF4-FFF2-40B4-BE49-F238E27FC236}">
                <a16:creationId xmlns:a16="http://schemas.microsoft.com/office/drawing/2014/main" id="{7195286D-0AF9-0AFB-7C2E-863A17AF2EDD}"/>
              </a:ext>
            </a:extLst>
          </p:cNvPr>
          <p:cNvSpPr/>
          <p:nvPr/>
        </p:nvSpPr>
        <p:spPr>
          <a:xfrm>
            <a:off x="8096388" y="2650849"/>
            <a:ext cx="381194" cy="2064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 descr="Population Icons - SVG and PNG Population Icons | Noun Project">
            <a:extLst>
              <a:ext uri="{FF2B5EF4-FFF2-40B4-BE49-F238E27FC236}">
                <a16:creationId xmlns:a16="http://schemas.microsoft.com/office/drawing/2014/main" id="{28CF29D7-73E7-0AA1-5BAC-6A5EBF177E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416" y="520336"/>
            <a:ext cx="461665" cy="46166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23108956-815D-58D0-BADF-44DE7CBB1AB1}"/>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31" name="Rectangle 30">
            <a:extLst>
              <a:ext uri="{FF2B5EF4-FFF2-40B4-BE49-F238E27FC236}">
                <a16:creationId xmlns:a16="http://schemas.microsoft.com/office/drawing/2014/main" id="{4A6F0EB8-017B-9D86-A3B7-3E4E559A3EA8}"/>
              </a:ext>
            </a:extLst>
          </p:cNvPr>
          <p:cNvSpPr/>
          <p:nvPr/>
        </p:nvSpPr>
        <p:spPr>
          <a:xfrm>
            <a:off x="3242547" y="-1261"/>
            <a:ext cx="2765760"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32" name="Rectangle 31">
            <a:extLst>
              <a:ext uri="{FF2B5EF4-FFF2-40B4-BE49-F238E27FC236}">
                <a16:creationId xmlns:a16="http://schemas.microsoft.com/office/drawing/2014/main" id="{EA833F81-A0F6-6448-E864-7CFC1939CCC1}"/>
              </a:ext>
            </a:extLst>
          </p:cNvPr>
          <p:cNvSpPr/>
          <p:nvPr/>
        </p:nvSpPr>
        <p:spPr>
          <a:xfrm>
            <a:off x="6013975" y="-67"/>
            <a:ext cx="2781992"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t>Résultats</a:t>
            </a:r>
            <a:endParaRPr kumimoji="0" lang="en-US" sz="1800" b="0" i="0" u="none" strike="noStrike" cap="none" spc="0" normalizeH="0" baseline="0" dirty="0">
              <a:ln>
                <a:noFill/>
              </a:ln>
              <a:effectLst/>
              <a:uFillTx/>
              <a:sym typeface="Calibri"/>
            </a:endParaRPr>
          </a:p>
        </p:txBody>
      </p:sp>
      <p:sp>
        <p:nvSpPr>
          <p:cNvPr id="33" name="Rectangle 32">
            <a:extLst>
              <a:ext uri="{FF2B5EF4-FFF2-40B4-BE49-F238E27FC236}">
                <a16:creationId xmlns:a16="http://schemas.microsoft.com/office/drawing/2014/main" id="{8B3B5A71-8848-0EFF-473E-4EC6C52FD9FA}"/>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Tree>
    <p:extLst>
      <p:ext uri="{BB962C8B-B14F-4D97-AF65-F5344CB8AC3E}">
        <p14:creationId xmlns:p14="http://schemas.microsoft.com/office/powerpoint/2010/main" val="283641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2FAF42D7-4102-A524-9F37-18286AB7FBA5}"/>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34910188-B2B4-5247-2B01-11D63B088376}"/>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F4822DC0-BBD0-9119-01DB-48FF6B2D6944}"/>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87F0581A-634C-2860-FE7B-3A28017966D7}"/>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CC29DA8E-7124-8BD5-5C84-B81160415F0E}"/>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AA60AC08-84BF-534A-B2F7-28365479B635}"/>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rganigramme : Alternative 22">
            <a:extLst>
              <a:ext uri="{FF2B5EF4-FFF2-40B4-BE49-F238E27FC236}">
                <a16:creationId xmlns:a16="http://schemas.microsoft.com/office/drawing/2014/main" id="{A5622BC4-1D27-4867-F8BC-FB5B06FED719}"/>
              </a:ext>
            </a:extLst>
          </p:cNvPr>
          <p:cNvSpPr/>
          <p:nvPr/>
        </p:nvSpPr>
        <p:spPr>
          <a:xfrm>
            <a:off x="2292735" y="5004517"/>
            <a:ext cx="1531289" cy="855406"/>
          </a:xfrm>
          <a:prstGeom prst="flowChartAlternateProcess">
            <a:avLst/>
          </a:prstGeom>
          <a:solidFill>
            <a:schemeClr val="bg1">
              <a:lumMod val="95000"/>
            </a:schemeClr>
          </a:solidFill>
          <a:ln>
            <a:solidFill>
              <a:schemeClr val="tx1"/>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rganigramme : Alternative 23">
            <a:extLst>
              <a:ext uri="{FF2B5EF4-FFF2-40B4-BE49-F238E27FC236}">
                <a16:creationId xmlns:a16="http://schemas.microsoft.com/office/drawing/2014/main" id="{DE1EC87A-B4EA-4A67-4543-5C917D9A729E}"/>
              </a:ext>
            </a:extLst>
          </p:cNvPr>
          <p:cNvSpPr/>
          <p:nvPr/>
        </p:nvSpPr>
        <p:spPr>
          <a:xfrm>
            <a:off x="8193625" y="1760972"/>
            <a:ext cx="1531289" cy="855406"/>
          </a:xfrm>
          <a:prstGeom prst="flowChartAlternateProcess">
            <a:avLst/>
          </a:prstGeom>
          <a:solidFill>
            <a:schemeClr val="bg1">
              <a:lumMod val="95000"/>
            </a:schemeClr>
          </a:solidFill>
          <a:ln>
            <a:solidFill>
              <a:schemeClr val="tx1"/>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rganigramme : Alternative 24">
            <a:extLst>
              <a:ext uri="{FF2B5EF4-FFF2-40B4-BE49-F238E27FC236}">
                <a16:creationId xmlns:a16="http://schemas.microsoft.com/office/drawing/2014/main" id="{FE7F3E5F-8D5C-7913-498A-78B89B689F44}"/>
              </a:ext>
            </a:extLst>
          </p:cNvPr>
          <p:cNvSpPr/>
          <p:nvPr/>
        </p:nvSpPr>
        <p:spPr>
          <a:xfrm>
            <a:off x="6177081" y="2850261"/>
            <a:ext cx="1531289" cy="855406"/>
          </a:xfrm>
          <a:prstGeom prst="flowChartAlternateProcess">
            <a:avLst/>
          </a:prstGeom>
          <a:solidFill>
            <a:schemeClr val="bg1">
              <a:lumMod val="95000"/>
            </a:schemeClr>
          </a:solidFill>
          <a:ln>
            <a:solidFill>
              <a:schemeClr val="tx1"/>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rganigramme : Alternative 25">
            <a:extLst>
              <a:ext uri="{FF2B5EF4-FFF2-40B4-BE49-F238E27FC236}">
                <a16:creationId xmlns:a16="http://schemas.microsoft.com/office/drawing/2014/main" id="{71CE8F27-2FF8-E8C9-94E7-4A2A6923DC30}"/>
              </a:ext>
            </a:extLst>
          </p:cNvPr>
          <p:cNvSpPr/>
          <p:nvPr/>
        </p:nvSpPr>
        <p:spPr>
          <a:xfrm>
            <a:off x="4234271" y="3945605"/>
            <a:ext cx="1531289" cy="855406"/>
          </a:xfrm>
          <a:prstGeom prst="flowChartAlternateProcess">
            <a:avLst/>
          </a:prstGeom>
          <a:solidFill>
            <a:schemeClr val="bg1">
              <a:lumMod val="95000"/>
            </a:schemeClr>
          </a:solidFill>
          <a:ln>
            <a:solidFill>
              <a:schemeClr val="tx1"/>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Flèche : bas 26">
            <a:extLst>
              <a:ext uri="{FF2B5EF4-FFF2-40B4-BE49-F238E27FC236}">
                <a16:creationId xmlns:a16="http://schemas.microsoft.com/office/drawing/2014/main" id="{F93D0426-6538-6664-B6FC-908A37A1420C}"/>
              </a:ext>
            </a:extLst>
          </p:cNvPr>
          <p:cNvSpPr/>
          <p:nvPr/>
        </p:nvSpPr>
        <p:spPr>
          <a:xfrm rot="14263359">
            <a:off x="3906900" y="4710500"/>
            <a:ext cx="205682" cy="401221"/>
          </a:xfrm>
          <a:prstGeom prst="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bas 27">
            <a:extLst>
              <a:ext uri="{FF2B5EF4-FFF2-40B4-BE49-F238E27FC236}">
                <a16:creationId xmlns:a16="http://schemas.microsoft.com/office/drawing/2014/main" id="{98BC592E-C1D2-06FB-216D-A1865C02221B}"/>
              </a:ext>
            </a:extLst>
          </p:cNvPr>
          <p:cNvSpPr/>
          <p:nvPr/>
        </p:nvSpPr>
        <p:spPr>
          <a:xfrm rot="14263359">
            <a:off x="5878015" y="3647520"/>
            <a:ext cx="205682" cy="401221"/>
          </a:xfrm>
          <a:prstGeom prst="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 bas 28">
            <a:extLst>
              <a:ext uri="{FF2B5EF4-FFF2-40B4-BE49-F238E27FC236}">
                <a16:creationId xmlns:a16="http://schemas.microsoft.com/office/drawing/2014/main" id="{5FEEE815-AEEF-3871-1D5D-2BB114943CB8}"/>
              </a:ext>
            </a:extLst>
          </p:cNvPr>
          <p:cNvSpPr/>
          <p:nvPr/>
        </p:nvSpPr>
        <p:spPr>
          <a:xfrm rot="14263359">
            <a:off x="7854941" y="2547854"/>
            <a:ext cx="205682" cy="401221"/>
          </a:xfrm>
          <a:prstGeom prst="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B9B04386-6D39-D928-357D-CB4684E95B0D}"/>
              </a:ext>
            </a:extLst>
          </p:cNvPr>
          <p:cNvSpPr txBox="1"/>
          <p:nvPr/>
        </p:nvSpPr>
        <p:spPr>
          <a:xfrm>
            <a:off x="2431717" y="5291900"/>
            <a:ext cx="1325314" cy="338554"/>
          </a:xfrm>
          <a:prstGeom prst="rect">
            <a:avLst/>
          </a:prstGeom>
          <a:noFill/>
        </p:spPr>
        <p:txBody>
          <a:bodyPr wrap="square" rtlCol="0">
            <a:spAutoFit/>
          </a:bodyPr>
          <a:lstStyle/>
          <a:p>
            <a:r>
              <a:rPr lang="fr-FR" sz="1600" dirty="0"/>
              <a:t>Introduction</a:t>
            </a:r>
          </a:p>
        </p:txBody>
      </p:sp>
      <p:sp>
        <p:nvSpPr>
          <p:cNvPr id="32" name="ZoneTexte 31">
            <a:extLst>
              <a:ext uri="{FF2B5EF4-FFF2-40B4-BE49-F238E27FC236}">
                <a16:creationId xmlns:a16="http://schemas.microsoft.com/office/drawing/2014/main" id="{4548FCE8-2C7A-BB1A-6B38-7401530E7754}"/>
              </a:ext>
            </a:extLst>
          </p:cNvPr>
          <p:cNvSpPr txBox="1"/>
          <p:nvPr/>
        </p:nvSpPr>
        <p:spPr>
          <a:xfrm>
            <a:off x="4549784" y="4204031"/>
            <a:ext cx="1130780" cy="338554"/>
          </a:xfrm>
          <a:prstGeom prst="rect">
            <a:avLst/>
          </a:prstGeom>
          <a:noFill/>
        </p:spPr>
        <p:txBody>
          <a:bodyPr wrap="square" rtlCol="0">
            <a:spAutoFit/>
          </a:bodyPr>
          <a:lstStyle/>
          <a:p>
            <a:r>
              <a:rPr lang="fr-FR" sz="1600" dirty="0"/>
              <a:t>Méthode</a:t>
            </a:r>
          </a:p>
        </p:txBody>
      </p:sp>
      <p:sp>
        <p:nvSpPr>
          <p:cNvPr id="33" name="ZoneTexte 32">
            <a:extLst>
              <a:ext uri="{FF2B5EF4-FFF2-40B4-BE49-F238E27FC236}">
                <a16:creationId xmlns:a16="http://schemas.microsoft.com/office/drawing/2014/main" id="{ABCEE19C-3F08-AC00-6D38-F352C1B81672}"/>
              </a:ext>
            </a:extLst>
          </p:cNvPr>
          <p:cNvSpPr txBox="1"/>
          <p:nvPr/>
        </p:nvSpPr>
        <p:spPr>
          <a:xfrm>
            <a:off x="6521230" y="3136203"/>
            <a:ext cx="1052441" cy="338554"/>
          </a:xfrm>
          <a:prstGeom prst="rect">
            <a:avLst/>
          </a:prstGeom>
          <a:noFill/>
        </p:spPr>
        <p:txBody>
          <a:bodyPr wrap="square" rtlCol="0">
            <a:spAutoFit/>
          </a:bodyPr>
          <a:lstStyle/>
          <a:p>
            <a:r>
              <a:rPr lang="fr-FR" sz="1600" dirty="0"/>
              <a:t>Résultats</a:t>
            </a:r>
          </a:p>
        </p:txBody>
      </p:sp>
      <p:sp>
        <p:nvSpPr>
          <p:cNvPr id="34" name="ZoneTexte 33">
            <a:extLst>
              <a:ext uri="{FF2B5EF4-FFF2-40B4-BE49-F238E27FC236}">
                <a16:creationId xmlns:a16="http://schemas.microsoft.com/office/drawing/2014/main" id="{2FCCD523-2FC7-EB34-7028-1C0E5A06369D}"/>
              </a:ext>
            </a:extLst>
          </p:cNvPr>
          <p:cNvSpPr txBox="1"/>
          <p:nvPr/>
        </p:nvSpPr>
        <p:spPr>
          <a:xfrm>
            <a:off x="8444162" y="2034213"/>
            <a:ext cx="1104794" cy="338554"/>
          </a:xfrm>
          <a:prstGeom prst="rect">
            <a:avLst/>
          </a:prstGeom>
          <a:noFill/>
        </p:spPr>
        <p:txBody>
          <a:bodyPr wrap="square" rtlCol="0">
            <a:spAutoFit/>
          </a:bodyPr>
          <a:lstStyle/>
          <a:p>
            <a:r>
              <a:rPr lang="fr-FR" sz="1600" dirty="0"/>
              <a:t>Discussion</a:t>
            </a:r>
          </a:p>
        </p:txBody>
      </p:sp>
      <p:pic>
        <p:nvPicPr>
          <p:cNvPr id="45" name="Image 44" descr="Une image contenant texte, carte de visite, clipart, signe&#10;&#10;Description générée automatiquement">
            <a:extLst>
              <a:ext uri="{FF2B5EF4-FFF2-40B4-BE49-F238E27FC236}">
                <a16:creationId xmlns:a16="http://schemas.microsoft.com/office/drawing/2014/main" id="{E113D68A-0AF4-8060-0AE3-81E0DE3B2EC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0860" y="52974"/>
            <a:ext cx="842174" cy="708022"/>
          </a:xfrm>
          <a:prstGeom prst="rect">
            <a:avLst/>
          </a:prstGeom>
          <a:noFill/>
          <a:ln>
            <a:noFill/>
          </a:ln>
        </p:spPr>
      </p:pic>
      <p:pic>
        <p:nvPicPr>
          <p:cNvPr id="46" name="Image 45">
            <a:extLst>
              <a:ext uri="{FF2B5EF4-FFF2-40B4-BE49-F238E27FC236}">
                <a16:creationId xmlns:a16="http://schemas.microsoft.com/office/drawing/2014/main" id="{53B48E6E-8FFD-772B-EA44-9A46DC7F5AA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40062" y="22468"/>
            <a:ext cx="1166864" cy="777750"/>
          </a:xfrm>
          <a:prstGeom prst="rect">
            <a:avLst/>
          </a:prstGeom>
          <a:noFill/>
          <a:ln>
            <a:noFill/>
          </a:ln>
        </p:spPr>
      </p:pic>
      <p:pic>
        <p:nvPicPr>
          <p:cNvPr id="47" name="Image 46" descr="Une image contenant texte, matériel, objets métalliques&#10;&#10;Description générée automatiquement">
            <a:extLst>
              <a:ext uri="{FF2B5EF4-FFF2-40B4-BE49-F238E27FC236}">
                <a16:creationId xmlns:a16="http://schemas.microsoft.com/office/drawing/2014/main" id="{3287A64F-65F8-2007-223D-EAD8C31C0F7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43449" y="18199"/>
            <a:ext cx="776092" cy="800222"/>
          </a:xfrm>
          <a:prstGeom prst="rect">
            <a:avLst/>
          </a:prstGeom>
          <a:noFill/>
          <a:ln>
            <a:noFill/>
          </a:ln>
        </p:spPr>
      </p:pic>
      <p:pic>
        <p:nvPicPr>
          <p:cNvPr id="48" name="Image 47" descr="IMT Mines Alès - Fondation Mines-Télécom">
            <a:extLst>
              <a:ext uri="{FF2B5EF4-FFF2-40B4-BE49-F238E27FC236}">
                <a16:creationId xmlns:a16="http://schemas.microsoft.com/office/drawing/2014/main" id="{C582A4F1-2E77-16BD-EBFA-83993CA866E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2689" y="2240"/>
            <a:ext cx="1439195" cy="849065"/>
          </a:xfrm>
          <a:prstGeom prst="rect">
            <a:avLst/>
          </a:prstGeom>
          <a:noFill/>
          <a:ln>
            <a:noFill/>
          </a:ln>
        </p:spPr>
      </p:pic>
      <p:pic>
        <p:nvPicPr>
          <p:cNvPr id="49" name="Image 48" descr="Fondation Paralysie Cérébrale - Infodon">
            <a:extLst>
              <a:ext uri="{FF2B5EF4-FFF2-40B4-BE49-F238E27FC236}">
                <a16:creationId xmlns:a16="http://schemas.microsoft.com/office/drawing/2014/main" id="{7CC74C68-1304-7F68-385C-C518BF96335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73091" y="22468"/>
            <a:ext cx="845943" cy="845943"/>
          </a:xfrm>
          <a:prstGeom prst="rect">
            <a:avLst/>
          </a:prstGeom>
          <a:noFill/>
          <a:ln>
            <a:noFill/>
          </a:ln>
        </p:spPr>
      </p:pic>
      <p:cxnSp>
        <p:nvCxnSpPr>
          <p:cNvPr id="50" name="Connecteur droit 49">
            <a:extLst>
              <a:ext uri="{FF2B5EF4-FFF2-40B4-BE49-F238E27FC236}">
                <a16:creationId xmlns:a16="http://schemas.microsoft.com/office/drawing/2014/main" id="{045A7098-B2F9-3B9E-5F72-9C6756F0187F}"/>
              </a:ext>
            </a:extLst>
          </p:cNvPr>
          <p:cNvCxnSpPr>
            <a:cxnSpLocks/>
          </p:cNvCxnSpPr>
          <p:nvPr/>
        </p:nvCxnSpPr>
        <p:spPr>
          <a:xfrm flipH="1">
            <a:off x="1337187" y="1101366"/>
            <a:ext cx="81265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A7CBD0E7-E77C-0DAE-2664-38FF61F3DA7F}"/>
              </a:ext>
            </a:extLst>
          </p:cNvPr>
          <p:cNvCxnSpPr>
            <a:cxnSpLocks/>
          </p:cNvCxnSpPr>
          <p:nvPr/>
        </p:nvCxnSpPr>
        <p:spPr>
          <a:xfrm flipH="1">
            <a:off x="1589481" y="1012876"/>
            <a:ext cx="77207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B4D6C743-D8B6-6A49-F1F1-848964C7410F}"/>
              </a:ext>
            </a:extLst>
          </p:cNvPr>
          <p:cNvCxnSpPr>
            <a:cxnSpLocks/>
          </p:cNvCxnSpPr>
          <p:nvPr/>
        </p:nvCxnSpPr>
        <p:spPr>
          <a:xfrm>
            <a:off x="1809135" y="-34623"/>
            <a:ext cx="0" cy="958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16366CE5-F123-3D57-F07E-64A94C557445}"/>
              </a:ext>
            </a:extLst>
          </p:cNvPr>
          <p:cNvCxnSpPr>
            <a:cxnSpLocks/>
          </p:cNvCxnSpPr>
          <p:nvPr/>
        </p:nvCxnSpPr>
        <p:spPr>
          <a:xfrm>
            <a:off x="9152944" y="-41550"/>
            <a:ext cx="0" cy="965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2" descr="BEaCHILD | IMT Atlantique">
            <a:extLst>
              <a:ext uri="{FF2B5EF4-FFF2-40B4-BE49-F238E27FC236}">
                <a16:creationId xmlns:a16="http://schemas.microsoft.com/office/drawing/2014/main" id="{847A2F4A-341B-DEB4-BFAF-BD1410F3B4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1117" y="50682"/>
            <a:ext cx="2049184" cy="823772"/>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Connecteur droit 54">
            <a:extLst>
              <a:ext uri="{FF2B5EF4-FFF2-40B4-BE49-F238E27FC236}">
                <a16:creationId xmlns:a16="http://schemas.microsoft.com/office/drawing/2014/main" id="{272EA9AA-82D3-71B4-85B4-7B20D5AFCD43}"/>
              </a:ext>
            </a:extLst>
          </p:cNvPr>
          <p:cNvCxnSpPr>
            <a:cxnSpLocks/>
          </p:cNvCxnSpPr>
          <p:nvPr/>
        </p:nvCxnSpPr>
        <p:spPr>
          <a:xfrm flipH="1">
            <a:off x="1809135" y="924284"/>
            <a:ext cx="73438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E57EC72F-9893-CE82-7A91-859CB0AA0F64}"/>
              </a:ext>
            </a:extLst>
          </p:cNvPr>
          <p:cNvSpPr txBox="1"/>
          <p:nvPr/>
        </p:nvSpPr>
        <p:spPr>
          <a:xfrm>
            <a:off x="11129135" y="6120388"/>
            <a:ext cx="577402" cy="338554"/>
          </a:xfrm>
          <a:prstGeom prst="rect">
            <a:avLst/>
          </a:prstGeom>
          <a:noFill/>
          <a:ln w="9525">
            <a:solidFill>
              <a:schemeClr val="tx1"/>
            </a:solidFill>
          </a:ln>
        </p:spPr>
        <p:txBody>
          <a:bodyPr wrap="none" rtlCol="0">
            <a:spAutoFit/>
          </a:bodyPr>
          <a:lstStyle/>
          <a:p>
            <a:r>
              <a:rPr lang="fr-FR" sz="1600" i="1" dirty="0"/>
              <a:t>2/25</a:t>
            </a:r>
          </a:p>
        </p:txBody>
      </p:sp>
    </p:spTree>
    <p:custDataLst>
      <p:tags r:id="rId1"/>
    </p:custDataLst>
    <p:extLst>
      <p:ext uri="{BB962C8B-B14F-4D97-AF65-F5344CB8AC3E}">
        <p14:creationId xmlns:p14="http://schemas.microsoft.com/office/powerpoint/2010/main" val="212365249"/>
      </p:ext>
    </p:extLst>
  </p:cSld>
  <p:clrMapOvr>
    <a:masterClrMapping/>
  </p:clrMapOvr>
  <mc:AlternateContent xmlns:mc="http://schemas.openxmlformats.org/markup-compatibility/2006" xmlns:p14="http://schemas.microsoft.com/office/powerpoint/2010/main">
    <mc:Choice Requires="p14">
      <p:transition spd="slow" p14:dur="2000" advTm="14696"/>
    </mc:Choice>
    <mc:Fallback xmlns="">
      <p:transition spd="slow" advTm="14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1" grpId="0"/>
      <p:bldP spid="32" grpId="0"/>
      <p:bldP spid="33" grpId="0"/>
      <p:bldP spid="34" grpId="0"/>
    </p:bld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7D36F0E-FD9C-2285-7725-2A2076D4A4C7}"/>
              </a:ext>
            </a:extLst>
          </p:cNvPr>
          <p:cNvPicPr>
            <a:picLocks noChangeAspect="1"/>
          </p:cNvPicPr>
          <p:nvPr/>
        </p:nvPicPr>
        <p:blipFill>
          <a:blip r:embed="rId2"/>
          <a:stretch>
            <a:fillRect/>
          </a:stretch>
        </p:blipFill>
        <p:spPr>
          <a:xfrm>
            <a:off x="6060791" y="3279210"/>
            <a:ext cx="4861857" cy="2549433"/>
          </a:xfrm>
          <a:prstGeom prst="rect">
            <a:avLst/>
          </a:prstGeom>
        </p:spPr>
      </p:pic>
      <p:pic>
        <p:nvPicPr>
          <p:cNvPr id="3" name="Image 2">
            <a:extLst>
              <a:ext uri="{FF2B5EF4-FFF2-40B4-BE49-F238E27FC236}">
                <a16:creationId xmlns:a16="http://schemas.microsoft.com/office/drawing/2014/main" id="{D3DBEBDA-52C9-0F7A-8E23-A96B64A87DDC}"/>
              </a:ext>
            </a:extLst>
          </p:cNvPr>
          <p:cNvPicPr>
            <a:picLocks noChangeAspect="1"/>
          </p:cNvPicPr>
          <p:nvPr/>
        </p:nvPicPr>
        <p:blipFill>
          <a:blip r:embed="rId3"/>
          <a:stretch>
            <a:fillRect/>
          </a:stretch>
        </p:blipFill>
        <p:spPr>
          <a:xfrm>
            <a:off x="3213872" y="1362228"/>
            <a:ext cx="5310940" cy="1786573"/>
          </a:xfrm>
          <a:prstGeom prst="rect">
            <a:avLst/>
          </a:prstGeom>
        </p:spPr>
      </p:pic>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18" name="ZoneTexte 17">
            <a:extLst>
              <a:ext uri="{FF2B5EF4-FFF2-40B4-BE49-F238E27FC236}">
                <a16:creationId xmlns:a16="http://schemas.microsoft.com/office/drawing/2014/main" id="{49430B72-B2B8-D164-903D-EC3C0F744793}"/>
              </a:ext>
            </a:extLst>
          </p:cNvPr>
          <p:cNvSpPr txBox="1"/>
          <p:nvPr/>
        </p:nvSpPr>
        <p:spPr>
          <a:xfrm>
            <a:off x="11023870" y="6116035"/>
            <a:ext cx="681597" cy="338554"/>
          </a:xfrm>
          <a:prstGeom prst="rect">
            <a:avLst/>
          </a:prstGeom>
          <a:noFill/>
          <a:ln w="9525">
            <a:solidFill>
              <a:schemeClr val="tx1"/>
            </a:solidFill>
          </a:ln>
        </p:spPr>
        <p:txBody>
          <a:bodyPr wrap="none" rtlCol="0">
            <a:spAutoFit/>
          </a:bodyPr>
          <a:lstStyle/>
          <a:p>
            <a:r>
              <a:rPr lang="fr-FR" sz="1600" i="1" dirty="0"/>
              <a:t>20/25</a:t>
            </a:r>
          </a:p>
        </p:txBody>
      </p:sp>
      <p:sp>
        <p:nvSpPr>
          <p:cNvPr id="19" name="ZoneTexte 18">
            <a:extLst>
              <a:ext uri="{FF2B5EF4-FFF2-40B4-BE49-F238E27FC236}">
                <a16:creationId xmlns:a16="http://schemas.microsoft.com/office/drawing/2014/main" id="{10D8FBE4-90F4-1E36-2457-B19D7AFBE3E7}"/>
              </a:ext>
            </a:extLst>
          </p:cNvPr>
          <p:cNvSpPr txBox="1"/>
          <p:nvPr/>
        </p:nvSpPr>
        <p:spPr>
          <a:xfrm>
            <a:off x="3761192" y="600269"/>
            <a:ext cx="3952720" cy="461665"/>
          </a:xfrm>
          <a:prstGeom prst="rect">
            <a:avLst/>
          </a:prstGeom>
          <a:noFill/>
        </p:spPr>
        <p:txBody>
          <a:bodyPr wrap="square" rtlCol="0">
            <a:spAutoFit/>
          </a:bodyPr>
          <a:lstStyle/>
          <a:p>
            <a:pPr algn="ctr"/>
            <a:r>
              <a:rPr lang="fr-FR" sz="2400" dirty="0"/>
              <a:t>Début et fin de mouvement</a:t>
            </a:r>
          </a:p>
        </p:txBody>
      </p:sp>
      <p:pic>
        <p:nvPicPr>
          <p:cNvPr id="28" name="Image 27">
            <a:extLst>
              <a:ext uri="{FF2B5EF4-FFF2-40B4-BE49-F238E27FC236}">
                <a16:creationId xmlns:a16="http://schemas.microsoft.com/office/drawing/2014/main" id="{9E8FEA95-3BA7-311D-6949-6BF2E5D36018}"/>
              </a:ext>
            </a:extLst>
          </p:cNvPr>
          <p:cNvPicPr>
            <a:picLocks noChangeAspect="1"/>
          </p:cNvPicPr>
          <p:nvPr/>
        </p:nvPicPr>
        <p:blipFill>
          <a:blip r:embed="rId6"/>
          <a:stretch>
            <a:fillRect/>
          </a:stretch>
        </p:blipFill>
        <p:spPr>
          <a:xfrm>
            <a:off x="775160" y="3603742"/>
            <a:ext cx="4423358" cy="2177256"/>
          </a:xfrm>
          <a:prstGeom prst="rect">
            <a:avLst/>
          </a:prstGeom>
        </p:spPr>
      </p:pic>
      <p:cxnSp>
        <p:nvCxnSpPr>
          <p:cNvPr id="31" name="Connecteur droit avec flèche 30">
            <a:extLst>
              <a:ext uri="{FF2B5EF4-FFF2-40B4-BE49-F238E27FC236}">
                <a16:creationId xmlns:a16="http://schemas.microsoft.com/office/drawing/2014/main" id="{188E6BAC-9018-3BCE-AEDF-D6B06F7F73B8}"/>
              </a:ext>
            </a:extLst>
          </p:cNvPr>
          <p:cNvCxnSpPr>
            <a:cxnSpLocks/>
          </p:cNvCxnSpPr>
          <p:nvPr/>
        </p:nvCxnSpPr>
        <p:spPr>
          <a:xfrm flipV="1">
            <a:off x="3421048" y="3679057"/>
            <a:ext cx="5374919" cy="1095424"/>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1" name="Picture 4" descr="Oeil visible - Icônes interface gratuites">
            <a:extLst>
              <a:ext uri="{FF2B5EF4-FFF2-40B4-BE49-F238E27FC236}">
                <a16:creationId xmlns:a16="http://schemas.microsoft.com/office/drawing/2014/main" id="{D04C449D-8DA2-1D6D-5D68-DC86B8480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708" y="2239296"/>
            <a:ext cx="266598" cy="26659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Paramètres des engrenages - Icônes interface gratuites">
            <a:extLst>
              <a:ext uri="{FF2B5EF4-FFF2-40B4-BE49-F238E27FC236}">
                <a16:creationId xmlns:a16="http://schemas.microsoft.com/office/drawing/2014/main" id="{8BD2DEC2-EF23-06F2-F277-B1A4C97599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3008" y="2239296"/>
            <a:ext cx="304814" cy="304814"/>
          </a:xfrm>
          <a:prstGeom prst="rect">
            <a:avLst/>
          </a:prstGeom>
          <a:noFill/>
          <a:extLst>
            <a:ext uri="{909E8E84-426E-40DD-AFC4-6F175D3DCCD1}">
              <a14:hiddenFill xmlns:a14="http://schemas.microsoft.com/office/drawing/2010/main">
                <a:solidFill>
                  <a:srgbClr val="FFFFFF"/>
                </a:solidFill>
              </a14:hiddenFill>
            </a:ext>
          </a:extLst>
        </p:spPr>
      </p:pic>
      <p:sp>
        <p:nvSpPr>
          <p:cNvPr id="43" name="ZoneTexte 125">
            <a:extLst>
              <a:ext uri="{FF2B5EF4-FFF2-40B4-BE49-F238E27FC236}">
                <a16:creationId xmlns:a16="http://schemas.microsoft.com/office/drawing/2014/main" id="{2AAE190E-D18D-7E03-265E-B75A0AB195B4}"/>
              </a:ext>
            </a:extLst>
          </p:cNvPr>
          <p:cNvSpPr txBox="1">
            <a:spLocks noChangeArrowheads="1"/>
          </p:cNvSpPr>
          <p:nvPr/>
        </p:nvSpPr>
        <p:spPr bwMode="auto">
          <a:xfrm>
            <a:off x="1206285" y="1752526"/>
            <a:ext cx="666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RCP3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4" name="ZoneTexte 169">
            <a:extLst>
              <a:ext uri="{FF2B5EF4-FFF2-40B4-BE49-F238E27FC236}">
                <a16:creationId xmlns:a16="http://schemas.microsoft.com/office/drawing/2014/main" id="{16DB0914-E94D-EAA9-E709-7D9C94270819}"/>
              </a:ext>
            </a:extLst>
          </p:cNvPr>
          <p:cNvSpPr txBox="1">
            <a:spLocks noChangeArrowheads="1"/>
          </p:cNvSpPr>
          <p:nvPr/>
        </p:nvSpPr>
        <p:spPr bwMode="auto">
          <a:xfrm>
            <a:off x="1159947" y="1390521"/>
            <a:ext cx="666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000000"/>
                </a:solidFill>
                <a:effectLst/>
                <a:latin typeface="Cambria" panose="02040503050406030204" pitchFamily="18" charset="0"/>
                <a:ea typeface="Arial" panose="020B0604020202020204" pitchFamily="34" charset="0"/>
                <a:cs typeface="Times New Roman" panose="02020603050405020304" pitchFamily="18" charset="0"/>
              </a:rPr>
              <a:t>LCP3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Ellipse 44">
            <a:extLst>
              <a:ext uri="{FF2B5EF4-FFF2-40B4-BE49-F238E27FC236}">
                <a16:creationId xmlns:a16="http://schemas.microsoft.com/office/drawing/2014/main" id="{AC403473-BD7B-AE10-10A6-AEA4C8FBF8FC}"/>
              </a:ext>
            </a:extLst>
          </p:cNvPr>
          <p:cNvSpPr/>
          <p:nvPr/>
        </p:nvSpPr>
        <p:spPr>
          <a:xfrm>
            <a:off x="996450" y="1475673"/>
            <a:ext cx="97790" cy="977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46" name="Ellipse 45">
            <a:extLst>
              <a:ext uri="{FF2B5EF4-FFF2-40B4-BE49-F238E27FC236}">
                <a16:creationId xmlns:a16="http://schemas.microsoft.com/office/drawing/2014/main" id="{DEF53132-19CF-99A7-F4CC-200DD6E12216}"/>
              </a:ext>
            </a:extLst>
          </p:cNvPr>
          <p:cNvSpPr/>
          <p:nvPr/>
        </p:nvSpPr>
        <p:spPr>
          <a:xfrm>
            <a:off x="1018321" y="1839023"/>
            <a:ext cx="97790" cy="9779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47" name="ZoneTexte 46">
            <a:extLst>
              <a:ext uri="{FF2B5EF4-FFF2-40B4-BE49-F238E27FC236}">
                <a16:creationId xmlns:a16="http://schemas.microsoft.com/office/drawing/2014/main" id="{844FFF9C-7E5D-AA9A-F73F-0497835F05DA}"/>
              </a:ext>
            </a:extLst>
          </p:cNvPr>
          <p:cNvSpPr txBox="1"/>
          <p:nvPr/>
        </p:nvSpPr>
        <p:spPr>
          <a:xfrm>
            <a:off x="1206285" y="2187036"/>
            <a:ext cx="420846" cy="369332"/>
          </a:xfrm>
          <a:prstGeom prst="rect">
            <a:avLst/>
          </a:prstGeom>
          <a:noFill/>
        </p:spPr>
        <p:txBody>
          <a:bodyPr wrap="square" rtlCol="0">
            <a:spAutoFit/>
          </a:bodyPr>
          <a:lstStyle/>
          <a:p>
            <a:r>
              <a:rPr lang="fr-FR" dirty="0"/>
              <a:t>/</a:t>
            </a:r>
          </a:p>
        </p:txBody>
      </p:sp>
      <p:sp>
        <p:nvSpPr>
          <p:cNvPr id="48" name="Rectangle 47">
            <a:extLst>
              <a:ext uri="{FF2B5EF4-FFF2-40B4-BE49-F238E27FC236}">
                <a16:creationId xmlns:a16="http://schemas.microsoft.com/office/drawing/2014/main" id="{DCC396A9-B781-2868-602B-4E22E90FD699}"/>
              </a:ext>
            </a:extLst>
          </p:cNvPr>
          <p:cNvSpPr/>
          <p:nvPr/>
        </p:nvSpPr>
        <p:spPr>
          <a:xfrm>
            <a:off x="679727" y="1230378"/>
            <a:ext cx="1442524" cy="1496306"/>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DEDFDDCF-E418-BD74-909F-4C7BEFEBC494}"/>
              </a:ext>
            </a:extLst>
          </p:cNvPr>
          <p:cNvSpPr/>
          <p:nvPr/>
        </p:nvSpPr>
        <p:spPr>
          <a:xfrm>
            <a:off x="5355520" y="1949035"/>
            <a:ext cx="410032" cy="2540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4A3619DA-C391-09F9-56C9-E9651ABFD178}"/>
              </a:ext>
            </a:extLst>
          </p:cNvPr>
          <p:cNvSpPr/>
          <p:nvPr/>
        </p:nvSpPr>
        <p:spPr>
          <a:xfrm>
            <a:off x="9848822" y="4062760"/>
            <a:ext cx="410032" cy="2540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a:extLst>
              <a:ext uri="{FF2B5EF4-FFF2-40B4-BE49-F238E27FC236}">
                <a16:creationId xmlns:a16="http://schemas.microsoft.com/office/drawing/2014/main" id="{BB7D26C8-9B7D-F0CD-ADDC-21C77BA528C6}"/>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52" name="Rectangle 51">
            <a:extLst>
              <a:ext uri="{FF2B5EF4-FFF2-40B4-BE49-F238E27FC236}">
                <a16:creationId xmlns:a16="http://schemas.microsoft.com/office/drawing/2014/main" id="{A4B68271-52E5-C97D-7ECA-868B2DBCBD0A}"/>
              </a:ext>
            </a:extLst>
          </p:cNvPr>
          <p:cNvSpPr/>
          <p:nvPr/>
        </p:nvSpPr>
        <p:spPr>
          <a:xfrm>
            <a:off x="3242547" y="-1261"/>
            <a:ext cx="2765760"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53" name="Rectangle 52">
            <a:extLst>
              <a:ext uri="{FF2B5EF4-FFF2-40B4-BE49-F238E27FC236}">
                <a16:creationId xmlns:a16="http://schemas.microsoft.com/office/drawing/2014/main" id="{68EB6754-055E-D9DE-176A-1B2710103FC4}"/>
              </a:ext>
            </a:extLst>
          </p:cNvPr>
          <p:cNvSpPr/>
          <p:nvPr/>
        </p:nvSpPr>
        <p:spPr>
          <a:xfrm>
            <a:off x="6013975" y="-67"/>
            <a:ext cx="2781992"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t>Résultats</a:t>
            </a:r>
            <a:endParaRPr kumimoji="0" lang="en-US" sz="1800" b="0" i="0" u="none" strike="noStrike" cap="none" spc="0" normalizeH="0" baseline="0" dirty="0">
              <a:ln>
                <a:noFill/>
              </a:ln>
              <a:effectLst/>
              <a:uFillTx/>
              <a:sym typeface="Calibri"/>
            </a:endParaRPr>
          </a:p>
        </p:txBody>
      </p:sp>
      <p:sp>
        <p:nvSpPr>
          <p:cNvPr id="54" name="Rectangle 53">
            <a:extLst>
              <a:ext uri="{FF2B5EF4-FFF2-40B4-BE49-F238E27FC236}">
                <a16:creationId xmlns:a16="http://schemas.microsoft.com/office/drawing/2014/main" id="{1A16D591-0004-70D0-B011-C989D23CC44C}"/>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pic>
        <p:nvPicPr>
          <p:cNvPr id="56" name="Picture 22" descr="Motion capture Icon - Download Motion capture Icon 1746378 | Noun Project">
            <a:extLst>
              <a:ext uri="{FF2B5EF4-FFF2-40B4-BE49-F238E27FC236}">
                <a16:creationId xmlns:a16="http://schemas.microsoft.com/office/drawing/2014/main" id="{6183E54A-FDAD-2E0E-6BDF-7932FC01BE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428" y="557438"/>
            <a:ext cx="488922" cy="488922"/>
          </a:xfrm>
          <a:prstGeom prst="rect">
            <a:avLst/>
          </a:prstGeom>
          <a:noFill/>
          <a:extLst>
            <a:ext uri="{909E8E84-426E-40DD-AFC4-6F175D3DCCD1}">
              <a14:hiddenFill xmlns:a14="http://schemas.microsoft.com/office/drawing/2010/main">
                <a:solidFill>
                  <a:srgbClr val="FFFFFF"/>
                </a:solidFill>
              </a14:hiddenFill>
            </a:ext>
          </a:extLst>
        </p:spPr>
      </p:pic>
      <p:sp>
        <p:nvSpPr>
          <p:cNvPr id="20" name="Ellipse 19">
            <a:extLst>
              <a:ext uri="{FF2B5EF4-FFF2-40B4-BE49-F238E27FC236}">
                <a16:creationId xmlns:a16="http://schemas.microsoft.com/office/drawing/2014/main" id="{DBC86B3D-EC94-C2AF-AC59-948711AC21B6}"/>
              </a:ext>
            </a:extLst>
          </p:cNvPr>
          <p:cNvSpPr/>
          <p:nvPr/>
        </p:nvSpPr>
        <p:spPr>
          <a:xfrm>
            <a:off x="8824133" y="3493338"/>
            <a:ext cx="206477" cy="2208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29BE5F64-1C6F-EF94-14D9-523003CB1B2D}"/>
              </a:ext>
            </a:extLst>
          </p:cNvPr>
          <p:cNvSpPr/>
          <p:nvPr/>
        </p:nvSpPr>
        <p:spPr>
          <a:xfrm>
            <a:off x="3215847" y="4692370"/>
            <a:ext cx="195369" cy="60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9A219F5-E08F-8A01-AE03-E3862F24EABC}"/>
              </a:ext>
            </a:extLst>
          </p:cNvPr>
          <p:cNvSpPr/>
          <p:nvPr/>
        </p:nvSpPr>
        <p:spPr>
          <a:xfrm>
            <a:off x="969708" y="3429000"/>
            <a:ext cx="266598" cy="51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956E1C8B-F09B-F596-CEE3-0329D6DEC7AA}"/>
              </a:ext>
            </a:extLst>
          </p:cNvPr>
          <p:cNvSpPr txBox="1"/>
          <p:nvPr/>
        </p:nvSpPr>
        <p:spPr>
          <a:xfrm>
            <a:off x="1206811" y="3333512"/>
            <a:ext cx="1442524" cy="230832"/>
          </a:xfrm>
          <a:prstGeom prst="rect">
            <a:avLst/>
          </a:prstGeom>
          <a:noFill/>
        </p:spPr>
        <p:txBody>
          <a:bodyPr wrap="square" rtlCol="0">
            <a:spAutoFit/>
          </a:bodyPr>
          <a:lstStyle/>
          <a:p>
            <a:r>
              <a:rPr lang="fr-FR" sz="900" dirty="0"/>
              <a:t>Pourcentage de la Vmax</a:t>
            </a:r>
          </a:p>
        </p:txBody>
      </p:sp>
    </p:spTree>
    <p:extLst>
      <p:ext uri="{BB962C8B-B14F-4D97-AF65-F5344CB8AC3E}">
        <p14:creationId xmlns:p14="http://schemas.microsoft.com/office/powerpoint/2010/main" val="103158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animBg="1"/>
      <p:bldP spid="46" grpId="0" animBg="1"/>
      <p:bldP spid="47" grpId="0"/>
      <p:bldP spid="48" grpId="0" animBg="1"/>
      <p:bldP spid="49" grpId="0" animBg="1"/>
      <p:bldP spid="50" grpId="0" animBg="1"/>
      <p:bldP spid="20" grpId="0" animBg="1"/>
      <p:bldP spid="29" grpId="0" animBg="1"/>
      <p:bldP spid="22" grpId="0" animBg="1"/>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22" name="Rectangle 21">
            <a:extLst>
              <a:ext uri="{FF2B5EF4-FFF2-40B4-BE49-F238E27FC236}">
                <a16:creationId xmlns:a16="http://schemas.microsoft.com/office/drawing/2014/main" id="{F907921F-BBC7-21DE-D2D0-4E9761CB024F}"/>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23" name="Rectangle 22">
            <a:extLst>
              <a:ext uri="{FF2B5EF4-FFF2-40B4-BE49-F238E27FC236}">
                <a16:creationId xmlns:a16="http://schemas.microsoft.com/office/drawing/2014/main" id="{D901139E-DDB8-024A-6750-4B09E0615F14}"/>
              </a:ext>
            </a:extLst>
          </p:cNvPr>
          <p:cNvSpPr/>
          <p:nvPr/>
        </p:nvSpPr>
        <p:spPr>
          <a:xfrm>
            <a:off x="3242547" y="-1261"/>
            <a:ext cx="2765760"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24" name="Rectangle 23">
            <a:extLst>
              <a:ext uri="{FF2B5EF4-FFF2-40B4-BE49-F238E27FC236}">
                <a16:creationId xmlns:a16="http://schemas.microsoft.com/office/drawing/2014/main" id="{4B496325-4E22-E9B6-0E98-C3769B7E106A}"/>
              </a:ext>
            </a:extLst>
          </p:cNvPr>
          <p:cNvSpPr/>
          <p:nvPr/>
        </p:nvSpPr>
        <p:spPr>
          <a:xfrm>
            <a:off x="6013975" y="-67"/>
            <a:ext cx="2781992"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t>Résultats</a:t>
            </a:r>
            <a:endParaRPr kumimoji="0" lang="en-US" sz="1800" b="0" i="0" u="none" strike="noStrike" cap="none" spc="0" normalizeH="0" baseline="0" dirty="0">
              <a:ln>
                <a:noFill/>
              </a:ln>
              <a:effectLst/>
              <a:uFillTx/>
              <a:sym typeface="Calibri"/>
            </a:endParaRPr>
          </a:p>
        </p:txBody>
      </p:sp>
      <p:sp>
        <p:nvSpPr>
          <p:cNvPr id="25" name="Rectangle 24">
            <a:extLst>
              <a:ext uri="{FF2B5EF4-FFF2-40B4-BE49-F238E27FC236}">
                <a16:creationId xmlns:a16="http://schemas.microsoft.com/office/drawing/2014/main" id="{4D4F2096-B7F1-5457-AA50-757495A5321B}"/>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
        <p:nvSpPr>
          <p:cNvPr id="18" name="ZoneTexte 17">
            <a:extLst>
              <a:ext uri="{FF2B5EF4-FFF2-40B4-BE49-F238E27FC236}">
                <a16:creationId xmlns:a16="http://schemas.microsoft.com/office/drawing/2014/main" id="{49430B72-B2B8-D164-903D-EC3C0F744793}"/>
              </a:ext>
            </a:extLst>
          </p:cNvPr>
          <p:cNvSpPr txBox="1"/>
          <p:nvPr/>
        </p:nvSpPr>
        <p:spPr>
          <a:xfrm>
            <a:off x="11023870" y="6116035"/>
            <a:ext cx="681597" cy="338554"/>
          </a:xfrm>
          <a:prstGeom prst="rect">
            <a:avLst/>
          </a:prstGeom>
          <a:noFill/>
          <a:ln w="9525">
            <a:solidFill>
              <a:schemeClr val="tx1"/>
            </a:solidFill>
          </a:ln>
        </p:spPr>
        <p:txBody>
          <a:bodyPr wrap="none" rtlCol="0">
            <a:spAutoFit/>
          </a:bodyPr>
          <a:lstStyle/>
          <a:p>
            <a:r>
              <a:rPr lang="fr-FR" sz="1600" i="1" dirty="0"/>
              <a:t>21/25</a:t>
            </a:r>
          </a:p>
        </p:txBody>
      </p:sp>
      <p:sp>
        <p:nvSpPr>
          <p:cNvPr id="19" name="ZoneTexte 18">
            <a:extLst>
              <a:ext uri="{FF2B5EF4-FFF2-40B4-BE49-F238E27FC236}">
                <a16:creationId xmlns:a16="http://schemas.microsoft.com/office/drawing/2014/main" id="{10D8FBE4-90F4-1E36-2457-B19D7AFBE3E7}"/>
              </a:ext>
            </a:extLst>
          </p:cNvPr>
          <p:cNvSpPr txBox="1"/>
          <p:nvPr/>
        </p:nvSpPr>
        <p:spPr>
          <a:xfrm>
            <a:off x="2498980" y="677652"/>
            <a:ext cx="7123621" cy="461665"/>
          </a:xfrm>
          <a:prstGeom prst="rect">
            <a:avLst/>
          </a:prstGeom>
          <a:noFill/>
        </p:spPr>
        <p:txBody>
          <a:bodyPr wrap="square" rtlCol="0">
            <a:spAutoFit/>
          </a:bodyPr>
          <a:lstStyle/>
          <a:p>
            <a:pPr algn="ctr"/>
            <a:r>
              <a:rPr lang="fr-FR" sz="2400" dirty="0"/>
              <a:t>Description cinématique du geste ‘Atteindre le Buzzer’</a:t>
            </a:r>
          </a:p>
        </p:txBody>
      </p:sp>
      <p:pic>
        <p:nvPicPr>
          <p:cNvPr id="3" name="Image 2">
            <a:extLst>
              <a:ext uri="{FF2B5EF4-FFF2-40B4-BE49-F238E27FC236}">
                <a16:creationId xmlns:a16="http://schemas.microsoft.com/office/drawing/2014/main" id="{E3DFBC20-6FED-EB96-1DD2-4C85FE37FE7D}"/>
              </a:ext>
            </a:extLst>
          </p:cNvPr>
          <p:cNvPicPr>
            <a:picLocks noChangeAspect="1"/>
          </p:cNvPicPr>
          <p:nvPr/>
        </p:nvPicPr>
        <p:blipFill>
          <a:blip r:embed="rId4"/>
          <a:stretch>
            <a:fillRect/>
          </a:stretch>
        </p:blipFill>
        <p:spPr>
          <a:xfrm>
            <a:off x="2483726" y="1292662"/>
            <a:ext cx="7223759" cy="2432358"/>
          </a:xfrm>
          <a:prstGeom prst="rect">
            <a:avLst/>
          </a:prstGeom>
        </p:spPr>
      </p:pic>
      <p:pic>
        <p:nvPicPr>
          <p:cNvPr id="5" name="Image 4">
            <a:extLst>
              <a:ext uri="{FF2B5EF4-FFF2-40B4-BE49-F238E27FC236}">
                <a16:creationId xmlns:a16="http://schemas.microsoft.com/office/drawing/2014/main" id="{2A6738AD-96EE-DCDE-8BE5-C3B9BFEC6BCE}"/>
              </a:ext>
            </a:extLst>
          </p:cNvPr>
          <p:cNvPicPr>
            <a:picLocks noChangeAspect="1"/>
          </p:cNvPicPr>
          <p:nvPr/>
        </p:nvPicPr>
        <p:blipFill>
          <a:blip r:embed="rId5"/>
          <a:stretch>
            <a:fillRect/>
          </a:stretch>
        </p:blipFill>
        <p:spPr>
          <a:xfrm>
            <a:off x="2581690" y="3766573"/>
            <a:ext cx="7069974" cy="2467286"/>
          </a:xfrm>
          <a:prstGeom prst="rect">
            <a:avLst/>
          </a:prstGeom>
        </p:spPr>
      </p:pic>
      <p:cxnSp>
        <p:nvCxnSpPr>
          <p:cNvPr id="7" name="Connecteur droit avec flèche 6">
            <a:extLst>
              <a:ext uri="{FF2B5EF4-FFF2-40B4-BE49-F238E27FC236}">
                <a16:creationId xmlns:a16="http://schemas.microsoft.com/office/drawing/2014/main" id="{A7A03C2F-54E9-9120-C288-39EED071924B}"/>
              </a:ext>
            </a:extLst>
          </p:cNvPr>
          <p:cNvCxnSpPr/>
          <p:nvPr/>
        </p:nvCxnSpPr>
        <p:spPr>
          <a:xfrm flipV="1">
            <a:off x="3236834" y="1717040"/>
            <a:ext cx="827166" cy="1178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2505D503-D190-9AD4-47FA-FAEC3700346E}"/>
              </a:ext>
            </a:extLst>
          </p:cNvPr>
          <p:cNvCxnSpPr>
            <a:cxnSpLocks/>
          </p:cNvCxnSpPr>
          <p:nvPr/>
        </p:nvCxnSpPr>
        <p:spPr>
          <a:xfrm>
            <a:off x="4449689" y="1946912"/>
            <a:ext cx="349726" cy="2337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3256FAC1-D161-015C-80C9-34F9169D1F44}"/>
              </a:ext>
            </a:extLst>
          </p:cNvPr>
          <p:cNvCxnSpPr>
            <a:cxnSpLocks/>
          </p:cNvCxnSpPr>
          <p:nvPr/>
        </p:nvCxnSpPr>
        <p:spPr>
          <a:xfrm>
            <a:off x="5242318" y="2131606"/>
            <a:ext cx="1526553" cy="104559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E826654B-96B3-B570-ED50-BD70ECA71EF0}"/>
              </a:ext>
            </a:extLst>
          </p:cNvPr>
          <p:cNvCxnSpPr>
            <a:cxnSpLocks/>
          </p:cNvCxnSpPr>
          <p:nvPr/>
        </p:nvCxnSpPr>
        <p:spPr>
          <a:xfrm>
            <a:off x="7731578" y="1581536"/>
            <a:ext cx="878639" cy="122166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D810D0FD-299D-2E85-02D5-A9862DF0EF26}"/>
              </a:ext>
            </a:extLst>
          </p:cNvPr>
          <p:cNvCxnSpPr>
            <a:cxnSpLocks/>
          </p:cNvCxnSpPr>
          <p:nvPr/>
        </p:nvCxnSpPr>
        <p:spPr>
          <a:xfrm flipV="1">
            <a:off x="8685715" y="2276606"/>
            <a:ext cx="474514" cy="46447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B4F94EB0-D547-38A7-C2A9-0861437DC9F7}"/>
              </a:ext>
            </a:extLst>
          </p:cNvPr>
          <p:cNvCxnSpPr>
            <a:cxnSpLocks/>
          </p:cNvCxnSpPr>
          <p:nvPr/>
        </p:nvCxnSpPr>
        <p:spPr>
          <a:xfrm flipV="1">
            <a:off x="3195129" y="4570942"/>
            <a:ext cx="647615" cy="4292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5AE3557D-409C-8232-47AE-775EAEEB3F0A}"/>
              </a:ext>
            </a:extLst>
          </p:cNvPr>
          <p:cNvCxnSpPr>
            <a:cxnSpLocks/>
          </p:cNvCxnSpPr>
          <p:nvPr/>
        </p:nvCxnSpPr>
        <p:spPr>
          <a:xfrm>
            <a:off x="3864017" y="4667167"/>
            <a:ext cx="768754" cy="10854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79558864-026E-5C8B-5BF4-5CAB8479B44E}"/>
              </a:ext>
            </a:extLst>
          </p:cNvPr>
          <p:cNvCxnSpPr>
            <a:cxnSpLocks/>
          </p:cNvCxnSpPr>
          <p:nvPr/>
        </p:nvCxnSpPr>
        <p:spPr>
          <a:xfrm flipV="1">
            <a:off x="7721901" y="4667167"/>
            <a:ext cx="817389" cy="10191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9CC6C19C-8111-DB11-7793-6C7A9899A9C2}"/>
              </a:ext>
            </a:extLst>
          </p:cNvPr>
          <p:cNvCxnSpPr>
            <a:cxnSpLocks/>
          </p:cNvCxnSpPr>
          <p:nvPr/>
        </p:nvCxnSpPr>
        <p:spPr>
          <a:xfrm>
            <a:off x="8636920" y="4728344"/>
            <a:ext cx="745212" cy="113727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E5CB1910-874F-DF16-3D32-E8F1505D7AAE}"/>
              </a:ext>
            </a:extLst>
          </p:cNvPr>
          <p:cNvSpPr txBox="1"/>
          <p:nvPr/>
        </p:nvSpPr>
        <p:spPr>
          <a:xfrm rot="18476437">
            <a:off x="3155305" y="2082239"/>
            <a:ext cx="836999" cy="276999"/>
          </a:xfrm>
          <a:prstGeom prst="rect">
            <a:avLst/>
          </a:prstGeom>
          <a:noFill/>
        </p:spPr>
        <p:txBody>
          <a:bodyPr wrap="square" rtlCol="0">
            <a:spAutoFit/>
          </a:bodyPr>
          <a:lstStyle/>
          <a:p>
            <a:r>
              <a:rPr lang="fr-FR" sz="1200" dirty="0">
                <a:solidFill>
                  <a:srgbClr val="FF0000"/>
                </a:solidFill>
              </a:rPr>
              <a:t>flexion</a:t>
            </a:r>
          </a:p>
        </p:txBody>
      </p:sp>
      <p:sp>
        <p:nvSpPr>
          <p:cNvPr id="47" name="ZoneTexte 46">
            <a:extLst>
              <a:ext uri="{FF2B5EF4-FFF2-40B4-BE49-F238E27FC236}">
                <a16:creationId xmlns:a16="http://schemas.microsoft.com/office/drawing/2014/main" id="{376BB1C1-284F-6A73-731E-9EFB47DA40F4}"/>
              </a:ext>
            </a:extLst>
          </p:cNvPr>
          <p:cNvSpPr txBox="1"/>
          <p:nvPr/>
        </p:nvSpPr>
        <p:spPr>
          <a:xfrm rot="1853430">
            <a:off x="4148097" y="2045987"/>
            <a:ext cx="789778" cy="285216"/>
          </a:xfrm>
          <a:prstGeom prst="rect">
            <a:avLst/>
          </a:prstGeom>
          <a:noFill/>
        </p:spPr>
        <p:txBody>
          <a:bodyPr wrap="square" rtlCol="0">
            <a:spAutoFit/>
          </a:bodyPr>
          <a:lstStyle/>
          <a:p>
            <a:r>
              <a:rPr lang="fr-FR" sz="1200" dirty="0">
                <a:solidFill>
                  <a:srgbClr val="FF0000"/>
                </a:solidFill>
              </a:rPr>
              <a:t>extension</a:t>
            </a:r>
          </a:p>
        </p:txBody>
      </p:sp>
      <p:sp>
        <p:nvSpPr>
          <p:cNvPr id="48" name="ZoneTexte 47">
            <a:extLst>
              <a:ext uri="{FF2B5EF4-FFF2-40B4-BE49-F238E27FC236}">
                <a16:creationId xmlns:a16="http://schemas.microsoft.com/office/drawing/2014/main" id="{3981F591-5CD8-32C9-8694-A351FAA99B96}"/>
              </a:ext>
            </a:extLst>
          </p:cNvPr>
          <p:cNvSpPr txBox="1"/>
          <p:nvPr/>
        </p:nvSpPr>
        <p:spPr>
          <a:xfrm rot="19113853">
            <a:off x="3184873" y="4710288"/>
            <a:ext cx="836999" cy="276999"/>
          </a:xfrm>
          <a:prstGeom prst="rect">
            <a:avLst/>
          </a:prstGeom>
          <a:noFill/>
        </p:spPr>
        <p:txBody>
          <a:bodyPr wrap="square" rtlCol="0">
            <a:spAutoFit/>
          </a:bodyPr>
          <a:lstStyle/>
          <a:p>
            <a:r>
              <a:rPr lang="fr-FR" sz="1200" dirty="0">
                <a:solidFill>
                  <a:srgbClr val="FF0000"/>
                </a:solidFill>
              </a:rPr>
              <a:t>flexion</a:t>
            </a:r>
          </a:p>
        </p:txBody>
      </p:sp>
      <p:sp>
        <p:nvSpPr>
          <p:cNvPr id="49" name="ZoneTexte 48">
            <a:extLst>
              <a:ext uri="{FF2B5EF4-FFF2-40B4-BE49-F238E27FC236}">
                <a16:creationId xmlns:a16="http://schemas.microsoft.com/office/drawing/2014/main" id="{4BB595DC-C645-A0B6-5BB4-22AFEB6B2DCD}"/>
              </a:ext>
            </a:extLst>
          </p:cNvPr>
          <p:cNvSpPr txBox="1"/>
          <p:nvPr/>
        </p:nvSpPr>
        <p:spPr>
          <a:xfrm rot="3351967">
            <a:off x="3731887" y="5077611"/>
            <a:ext cx="789778" cy="285216"/>
          </a:xfrm>
          <a:prstGeom prst="rect">
            <a:avLst/>
          </a:prstGeom>
          <a:noFill/>
        </p:spPr>
        <p:txBody>
          <a:bodyPr wrap="square" rtlCol="0">
            <a:spAutoFit/>
          </a:bodyPr>
          <a:lstStyle/>
          <a:p>
            <a:r>
              <a:rPr lang="fr-FR" sz="1200" dirty="0">
                <a:solidFill>
                  <a:srgbClr val="FF0000"/>
                </a:solidFill>
              </a:rPr>
              <a:t>extension</a:t>
            </a:r>
          </a:p>
        </p:txBody>
      </p:sp>
      <p:sp>
        <p:nvSpPr>
          <p:cNvPr id="50" name="ZoneTexte 49">
            <a:extLst>
              <a:ext uri="{FF2B5EF4-FFF2-40B4-BE49-F238E27FC236}">
                <a16:creationId xmlns:a16="http://schemas.microsoft.com/office/drawing/2014/main" id="{6ACF140C-D69E-18C8-C64B-76A3A7CF3577}"/>
              </a:ext>
            </a:extLst>
          </p:cNvPr>
          <p:cNvSpPr txBox="1"/>
          <p:nvPr/>
        </p:nvSpPr>
        <p:spPr>
          <a:xfrm rot="18752760">
            <a:off x="8451730" y="2059595"/>
            <a:ext cx="836999" cy="461665"/>
          </a:xfrm>
          <a:prstGeom prst="rect">
            <a:avLst/>
          </a:prstGeom>
          <a:noFill/>
        </p:spPr>
        <p:txBody>
          <a:bodyPr wrap="square" rtlCol="0">
            <a:spAutoFit/>
          </a:bodyPr>
          <a:lstStyle/>
          <a:p>
            <a:r>
              <a:rPr lang="fr-FR" sz="1200" dirty="0">
                <a:solidFill>
                  <a:schemeClr val="accent6">
                    <a:lumMod val="75000"/>
                  </a:schemeClr>
                </a:solidFill>
              </a:rPr>
              <a:t>Rotation externe</a:t>
            </a:r>
          </a:p>
        </p:txBody>
      </p:sp>
      <p:sp>
        <p:nvSpPr>
          <p:cNvPr id="51" name="ZoneTexte 50">
            <a:extLst>
              <a:ext uri="{FF2B5EF4-FFF2-40B4-BE49-F238E27FC236}">
                <a16:creationId xmlns:a16="http://schemas.microsoft.com/office/drawing/2014/main" id="{C8186E9C-853A-ED47-ED6F-8CB9855E09B7}"/>
              </a:ext>
            </a:extLst>
          </p:cNvPr>
          <p:cNvSpPr txBox="1"/>
          <p:nvPr/>
        </p:nvSpPr>
        <p:spPr>
          <a:xfrm rot="3184249">
            <a:off x="7886526" y="1663960"/>
            <a:ext cx="789778" cy="461665"/>
          </a:xfrm>
          <a:prstGeom prst="rect">
            <a:avLst/>
          </a:prstGeom>
          <a:noFill/>
        </p:spPr>
        <p:txBody>
          <a:bodyPr wrap="square" rtlCol="0">
            <a:spAutoFit/>
          </a:bodyPr>
          <a:lstStyle/>
          <a:p>
            <a:r>
              <a:rPr lang="fr-FR" sz="1200" dirty="0">
                <a:solidFill>
                  <a:schemeClr val="accent6">
                    <a:lumMod val="75000"/>
                  </a:schemeClr>
                </a:solidFill>
              </a:rPr>
              <a:t>Rotation interne</a:t>
            </a:r>
          </a:p>
        </p:txBody>
      </p:sp>
      <p:sp>
        <p:nvSpPr>
          <p:cNvPr id="52" name="ZoneTexte 51">
            <a:extLst>
              <a:ext uri="{FF2B5EF4-FFF2-40B4-BE49-F238E27FC236}">
                <a16:creationId xmlns:a16="http://schemas.microsoft.com/office/drawing/2014/main" id="{A70B0502-B7CD-8999-4903-C951EF914C3D}"/>
              </a:ext>
            </a:extLst>
          </p:cNvPr>
          <p:cNvSpPr txBox="1"/>
          <p:nvPr/>
        </p:nvSpPr>
        <p:spPr>
          <a:xfrm rot="18564281">
            <a:off x="7845744" y="5160905"/>
            <a:ext cx="836999" cy="276999"/>
          </a:xfrm>
          <a:prstGeom prst="rect">
            <a:avLst/>
          </a:prstGeom>
          <a:noFill/>
        </p:spPr>
        <p:txBody>
          <a:bodyPr wrap="square" rtlCol="0">
            <a:spAutoFit/>
          </a:bodyPr>
          <a:lstStyle/>
          <a:p>
            <a:r>
              <a:rPr lang="fr-FR" sz="1200" dirty="0">
                <a:solidFill>
                  <a:schemeClr val="accent6">
                    <a:lumMod val="75000"/>
                  </a:schemeClr>
                </a:solidFill>
              </a:rPr>
              <a:t>pronation</a:t>
            </a:r>
          </a:p>
        </p:txBody>
      </p:sp>
      <p:sp>
        <p:nvSpPr>
          <p:cNvPr id="53" name="ZoneTexte 52">
            <a:extLst>
              <a:ext uri="{FF2B5EF4-FFF2-40B4-BE49-F238E27FC236}">
                <a16:creationId xmlns:a16="http://schemas.microsoft.com/office/drawing/2014/main" id="{E53F67D0-F13A-A652-46FC-75B6CD566DCF}"/>
              </a:ext>
            </a:extLst>
          </p:cNvPr>
          <p:cNvSpPr txBox="1"/>
          <p:nvPr/>
        </p:nvSpPr>
        <p:spPr>
          <a:xfrm rot="3365730">
            <a:off x="8460640" y="5175943"/>
            <a:ext cx="836999" cy="276999"/>
          </a:xfrm>
          <a:prstGeom prst="rect">
            <a:avLst/>
          </a:prstGeom>
          <a:noFill/>
        </p:spPr>
        <p:txBody>
          <a:bodyPr wrap="square" rtlCol="0">
            <a:spAutoFit/>
          </a:bodyPr>
          <a:lstStyle/>
          <a:p>
            <a:r>
              <a:rPr lang="fr-FR" sz="1200" dirty="0">
                <a:solidFill>
                  <a:schemeClr val="accent6">
                    <a:lumMod val="75000"/>
                  </a:schemeClr>
                </a:solidFill>
              </a:rPr>
              <a:t>supination</a:t>
            </a:r>
          </a:p>
        </p:txBody>
      </p:sp>
      <p:sp>
        <p:nvSpPr>
          <p:cNvPr id="54" name="ZoneTexte 53">
            <a:extLst>
              <a:ext uri="{FF2B5EF4-FFF2-40B4-BE49-F238E27FC236}">
                <a16:creationId xmlns:a16="http://schemas.microsoft.com/office/drawing/2014/main" id="{32AE0F3B-DFA7-891D-070E-55F8E7B30D21}"/>
              </a:ext>
            </a:extLst>
          </p:cNvPr>
          <p:cNvSpPr txBox="1"/>
          <p:nvPr/>
        </p:nvSpPr>
        <p:spPr>
          <a:xfrm rot="2205317">
            <a:off x="5453038" y="2736488"/>
            <a:ext cx="1039306" cy="276999"/>
          </a:xfrm>
          <a:prstGeom prst="rect">
            <a:avLst/>
          </a:prstGeom>
          <a:noFill/>
        </p:spPr>
        <p:txBody>
          <a:bodyPr wrap="square" rtlCol="0">
            <a:spAutoFit/>
          </a:bodyPr>
          <a:lstStyle/>
          <a:p>
            <a:r>
              <a:rPr lang="fr-FR" sz="1200" dirty="0">
                <a:solidFill>
                  <a:schemeClr val="accent1">
                    <a:lumMod val="75000"/>
                  </a:schemeClr>
                </a:solidFill>
              </a:rPr>
              <a:t>abduction</a:t>
            </a:r>
          </a:p>
        </p:txBody>
      </p:sp>
      <p:pic>
        <p:nvPicPr>
          <p:cNvPr id="55" name="Picture 22" descr="Motion capture Icon - Download Motion capture Icon 1746378 | Noun Project">
            <a:extLst>
              <a:ext uri="{FF2B5EF4-FFF2-40B4-BE49-F238E27FC236}">
                <a16:creationId xmlns:a16="http://schemas.microsoft.com/office/drawing/2014/main" id="{CE16402A-583E-972B-C3CC-09FF3D89BB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428" y="557438"/>
            <a:ext cx="488922" cy="4889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1654705-26FB-9EAF-768A-1887088D480F}"/>
              </a:ext>
            </a:extLst>
          </p:cNvPr>
          <p:cNvSpPr/>
          <p:nvPr/>
        </p:nvSpPr>
        <p:spPr>
          <a:xfrm>
            <a:off x="5089013" y="4016141"/>
            <a:ext cx="2249971" cy="2217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Signe de multiplication 34">
            <a:extLst>
              <a:ext uri="{FF2B5EF4-FFF2-40B4-BE49-F238E27FC236}">
                <a16:creationId xmlns:a16="http://schemas.microsoft.com/office/drawing/2014/main" id="{09087D0C-5A4D-D4DA-D353-5E004063957C}"/>
              </a:ext>
            </a:extLst>
          </p:cNvPr>
          <p:cNvSpPr/>
          <p:nvPr/>
        </p:nvSpPr>
        <p:spPr>
          <a:xfrm>
            <a:off x="5087150" y="3753561"/>
            <a:ext cx="2150908" cy="2385209"/>
          </a:xfrm>
          <a:prstGeom prst="mathMultiply">
            <a:avLst>
              <a:gd name="adj1" fmla="val 7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4740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8" grpId="0"/>
      <p:bldP spid="49" grpId="0"/>
      <p:bldP spid="50" grpId="0"/>
      <p:bldP spid="51" grpId="0"/>
      <p:bldP spid="52" grpId="0"/>
      <p:bldP spid="53" grpId="0"/>
      <p:bldP spid="54" grpId="0"/>
      <p:bldP spid="2"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22" name="Rectangle 21">
            <a:extLst>
              <a:ext uri="{FF2B5EF4-FFF2-40B4-BE49-F238E27FC236}">
                <a16:creationId xmlns:a16="http://schemas.microsoft.com/office/drawing/2014/main" id="{F907921F-BBC7-21DE-D2D0-4E9761CB024F}"/>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23" name="Rectangle 22">
            <a:extLst>
              <a:ext uri="{FF2B5EF4-FFF2-40B4-BE49-F238E27FC236}">
                <a16:creationId xmlns:a16="http://schemas.microsoft.com/office/drawing/2014/main" id="{D901139E-DDB8-024A-6750-4B09E0615F14}"/>
              </a:ext>
            </a:extLst>
          </p:cNvPr>
          <p:cNvSpPr/>
          <p:nvPr/>
        </p:nvSpPr>
        <p:spPr>
          <a:xfrm>
            <a:off x="3242547" y="-1261"/>
            <a:ext cx="2765760"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24" name="Rectangle 23">
            <a:extLst>
              <a:ext uri="{FF2B5EF4-FFF2-40B4-BE49-F238E27FC236}">
                <a16:creationId xmlns:a16="http://schemas.microsoft.com/office/drawing/2014/main" id="{4B496325-4E22-E9B6-0E98-C3769B7E106A}"/>
              </a:ext>
            </a:extLst>
          </p:cNvPr>
          <p:cNvSpPr/>
          <p:nvPr/>
        </p:nvSpPr>
        <p:spPr>
          <a:xfrm>
            <a:off x="6013975" y="-67"/>
            <a:ext cx="2781992"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t>Résultats</a:t>
            </a:r>
            <a:endParaRPr kumimoji="0" lang="en-US" sz="1800" b="0" i="0" u="none" strike="noStrike" cap="none" spc="0" normalizeH="0" baseline="0" dirty="0">
              <a:ln>
                <a:noFill/>
              </a:ln>
              <a:effectLst/>
              <a:uFillTx/>
              <a:sym typeface="Calibri"/>
            </a:endParaRPr>
          </a:p>
        </p:txBody>
      </p:sp>
      <p:sp>
        <p:nvSpPr>
          <p:cNvPr id="25" name="Rectangle 24">
            <a:extLst>
              <a:ext uri="{FF2B5EF4-FFF2-40B4-BE49-F238E27FC236}">
                <a16:creationId xmlns:a16="http://schemas.microsoft.com/office/drawing/2014/main" id="{4D4F2096-B7F1-5457-AA50-757495A5321B}"/>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
        <p:nvSpPr>
          <p:cNvPr id="18" name="ZoneTexte 17">
            <a:extLst>
              <a:ext uri="{FF2B5EF4-FFF2-40B4-BE49-F238E27FC236}">
                <a16:creationId xmlns:a16="http://schemas.microsoft.com/office/drawing/2014/main" id="{49430B72-B2B8-D164-903D-EC3C0F744793}"/>
              </a:ext>
            </a:extLst>
          </p:cNvPr>
          <p:cNvSpPr txBox="1"/>
          <p:nvPr/>
        </p:nvSpPr>
        <p:spPr>
          <a:xfrm>
            <a:off x="11023870" y="6116035"/>
            <a:ext cx="681597" cy="338554"/>
          </a:xfrm>
          <a:prstGeom prst="rect">
            <a:avLst/>
          </a:prstGeom>
          <a:noFill/>
          <a:ln w="9525">
            <a:solidFill>
              <a:schemeClr val="tx1"/>
            </a:solidFill>
          </a:ln>
        </p:spPr>
        <p:txBody>
          <a:bodyPr wrap="none" rtlCol="0">
            <a:spAutoFit/>
          </a:bodyPr>
          <a:lstStyle/>
          <a:p>
            <a:r>
              <a:rPr lang="fr-FR" sz="1600" i="1" dirty="0"/>
              <a:t>22/25</a:t>
            </a:r>
          </a:p>
        </p:txBody>
      </p:sp>
      <p:sp>
        <p:nvSpPr>
          <p:cNvPr id="19" name="ZoneTexte 18">
            <a:extLst>
              <a:ext uri="{FF2B5EF4-FFF2-40B4-BE49-F238E27FC236}">
                <a16:creationId xmlns:a16="http://schemas.microsoft.com/office/drawing/2014/main" id="{10D8FBE4-90F4-1E36-2457-B19D7AFBE3E7}"/>
              </a:ext>
            </a:extLst>
          </p:cNvPr>
          <p:cNvSpPr txBox="1"/>
          <p:nvPr/>
        </p:nvSpPr>
        <p:spPr>
          <a:xfrm>
            <a:off x="2498980" y="677652"/>
            <a:ext cx="7123621" cy="461665"/>
          </a:xfrm>
          <a:prstGeom prst="rect">
            <a:avLst/>
          </a:prstGeom>
          <a:noFill/>
        </p:spPr>
        <p:txBody>
          <a:bodyPr wrap="square" rtlCol="0">
            <a:spAutoFit/>
          </a:bodyPr>
          <a:lstStyle/>
          <a:p>
            <a:pPr algn="ctr"/>
            <a:r>
              <a:rPr lang="fr-FR" sz="2400" dirty="0"/>
              <a:t>Résultat sujet 01.10.01</a:t>
            </a:r>
          </a:p>
        </p:txBody>
      </p:sp>
      <p:pic>
        <p:nvPicPr>
          <p:cNvPr id="55" name="Picture 22" descr="Motion capture Icon - Download Motion capture Icon 1746378 | Noun Project">
            <a:extLst>
              <a:ext uri="{FF2B5EF4-FFF2-40B4-BE49-F238E27FC236}">
                <a16:creationId xmlns:a16="http://schemas.microsoft.com/office/drawing/2014/main" id="{CE16402A-583E-972B-C3CC-09FF3D89B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28" y="557438"/>
            <a:ext cx="488922" cy="488922"/>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282C8677-204A-8AF6-15E7-BAF9F018F7D4}"/>
              </a:ext>
            </a:extLst>
          </p:cNvPr>
          <p:cNvSpPr txBox="1"/>
          <p:nvPr/>
        </p:nvSpPr>
        <p:spPr>
          <a:xfrm>
            <a:off x="5516329" y="1368081"/>
            <a:ext cx="1088922" cy="338554"/>
          </a:xfrm>
          <a:prstGeom prst="rect">
            <a:avLst/>
          </a:prstGeom>
          <a:noFill/>
        </p:spPr>
        <p:txBody>
          <a:bodyPr wrap="square" rtlCol="0">
            <a:spAutoFit/>
          </a:bodyPr>
          <a:lstStyle/>
          <a:p>
            <a:r>
              <a:rPr lang="fr-FR" sz="1600" i="1" dirty="0"/>
              <a:t>Thérapie</a:t>
            </a:r>
          </a:p>
        </p:txBody>
      </p:sp>
      <mc:AlternateContent xmlns:mc="http://schemas.openxmlformats.org/markup-compatibility/2006" xmlns:a14="http://schemas.microsoft.com/office/drawing/2010/main">
        <mc:Choice Requires="a14">
          <p:graphicFrame>
            <p:nvGraphicFramePr>
              <p:cNvPr id="4" name="Tableau 3">
                <a:extLst>
                  <a:ext uri="{FF2B5EF4-FFF2-40B4-BE49-F238E27FC236}">
                    <a16:creationId xmlns:a16="http://schemas.microsoft.com/office/drawing/2014/main" id="{BDB351B8-C9B3-81E3-F98C-05899C556984}"/>
                  </a:ext>
                </a:extLst>
              </p:cNvPr>
              <p:cNvGraphicFramePr>
                <a:graphicFrameLocks noGrp="1"/>
              </p:cNvGraphicFramePr>
              <p:nvPr>
                <p:extLst>
                  <p:ext uri="{D42A27DB-BD31-4B8C-83A1-F6EECF244321}">
                    <p14:modId xmlns:p14="http://schemas.microsoft.com/office/powerpoint/2010/main" val="3668746668"/>
                  </p:ext>
                </p:extLst>
              </p:nvPr>
            </p:nvGraphicFramePr>
            <p:xfrm>
              <a:off x="922889" y="1935399"/>
              <a:ext cx="9926300" cy="2379783"/>
            </p:xfrm>
            <a:graphic>
              <a:graphicData uri="http://schemas.openxmlformats.org/drawingml/2006/table">
                <a:tbl>
                  <a:tblPr firstRow="1" bandRow="1">
                    <a:tableStyleId>{5C22544A-7EE6-4342-B048-85BDC9FD1C3A}</a:tableStyleId>
                  </a:tblPr>
                  <a:tblGrid>
                    <a:gridCol w="1199536">
                      <a:extLst>
                        <a:ext uri="{9D8B030D-6E8A-4147-A177-3AD203B41FA5}">
                          <a16:colId xmlns:a16="http://schemas.microsoft.com/office/drawing/2014/main" val="2669281985"/>
                        </a:ext>
                      </a:extLst>
                    </a:gridCol>
                    <a:gridCol w="2093874">
                      <a:extLst>
                        <a:ext uri="{9D8B030D-6E8A-4147-A177-3AD203B41FA5}">
                          <a16:colId xmlns:a16="http://schemas.microsoft.com/office/drawing/2014/main" val="4233131564"/>
                        </a:ext>
                      </a:extLst>
                    </a:gridCol>
                    <a:gridCol w="2173326">
                      <a:extLst>
                        <a:ext uri="{9D8B030D-6E8A-4147-A177-3AD203B41FA5}">
                          <a16:colId xmlns:a16="http://schemas.microsoft.com/office/drawing/2014/main" val="1764548314"/>
                        </a:ext>
                      </a:extLst>
                    </a:gridCol>
                    <a:gridCol w="2094271">
                      <a:extLst>
                        <a:ext uri="{9D8B030D-6E8A-4147-A177-3AD203B41FA5}">
                          <a16:colId xmlns:a16="http://schemas.microsoft.com/office/drawing/2014/main" val="1924911778"/>
                        </a:ext>
                      </a:extLst>
                    </a:gridCol>
                    <a:gridCol w="2365293">
                      <a:extLst>
                        <a:ext uri="{9D8B030D-6E8A-4147-A177-3AD203B41FA5}">
                          <a16:colId xmlns:a16="http://schemas.microsoft.com/office/drawing/2014/main" val="2013419892"/>
                        </a:ext>
                      </a:extLst>
                    </a:gridCol>
                  </a:tblGrid>
                  <a:tr h="352863">
                    <a:tc>
                      <a:txBody>
                        <a:bodyPr/>
                        <a:lstStyle/>
                        <a:p>
                          <a:pPr algn="ctr"/>
                          <a:endParaRPr lang="fr-FR" sz="1100" b="0" i="1"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Spatio-temporel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Fluidité</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Rectitude</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Cinématique</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4545552"/>
                      </a:ext>
                    </a:extLst>
                  </a:tr>
                  <a:tr h="678426">
                    <a:tc>
                      <a:txBody>
                        <a:bodyPr/>
                        <a:lstStyle/>
                        <a:p>
                          <a:pPr algn="ctr"/>
                          <a:r>
                            <a:rPr lang="fr-FR" sz="1100" dirty="0"/>
                            <a:t>MS - Dominant</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u="none" strike="noStrike" dirty="0">
                              <a:solidFill>
                                <a:srgbClr val="FF0000"/>
                              </a:solidFill>
                              <a:effectLst/>
                            </a:rPr>
                            <a:t>↗  Durée, TP </a:t>
                          </a:r>
                        </a:p>
                        <a:p>
                          <a:pPr algn="ctr"/>
                          <a:r>
                            <a:rPr lang="fr-FR" sz="1100" u="none" strike="noStrike" dirty="0">
                              <a:solidFill>
                                <a:srgbClr val="00B050"/>
                              </a:solidFill>
                              <a:effectLst/>
                            </a:rPr>
                            <a:t>↗ Vitesse moyenne, maximale</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u="none" strike="noStrike" dirty="0">
                              <a:solidFill>
                                <a:srgbClr val="00B050"/>
                              </a:solidFill>
                              <a:effectLst/>
                            </a:rPr>
                            <a:t>↗ </a:t>
                          </a:r>
                          <a:r>
                            <a:rPr lang="fr-FR" sz="1100" dirty="0">
                              <a:solidFill>
                                <a:srgbClr val="00B050"/>
                              </a:solidFill>
                            </a:rPr>
                            <a:t>Unité de mouvement, Nombre de passage par 0</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solidFill>
                                <a:srgbClr val="FF0000"/>
                              </a:solidFill>
                              <a:effectLst/>
                            </a:rPr>
                            <a:t>↘ Unité de mouvement de transport, rapport de vitesse, log Jerk, SPARC</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0000"/>
                              </a:solidFill>
                              <a:effectLst/>
                              <a:uLnTx/>
                              <a:uFillTx/>
                              <a:latin typeface="Calibri" panose="020F0502020204030204"/>
                              <a:ea typeface="+mn-ea"/>
                              <a:cs typeface="+mn-cs"/>
                            </a:rPr>
                            <a:t>↗ Indice de courbure</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0000"/>
                              </a:solidFill>
                              <a:effectLst/>
                              <a:uLnTx/>
                              <a:uFillTx/>
                              <a:latin typeface="Calibri" panose="020F0502020204030204"/>
                              <a:ea typeface="+mn-ea"/>
                              <a:cs typeface="+mn-cs"/>
                            </a:rPr>
                            <a:t>↗ Flexion  du tronc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B050"/>
                              </a:solidFill>
                              <a:effectLst/>
                              <a:uLnTx/>
                              <a:uFillTx/>
                              <a:latin typeface="+mn-lt"/>
                              <a:ea typeface="+mn-ea"/>
                              <a:cs typeface="+mn-cs"/>
                            </a:rPr>
                            <a:t>↗ ROM Flexion/extension de l’épaule  et du coude</a:t>
                          </a: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fr-FR" sz="11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oMath>
                          </a14:m>
                          <a:r>
                            <a:rPr kumimoji="0" lang="fr-FR" sz="1100" b="0" i="0" u="none" strike="noStrike" kern="1200" cap="none" spc="0" normalizeH="0" baseline="0" noProof="0" dirty="0">
                              <a:ln>
                                <a:noFill/>
                              </a:ln>
                              <a:solidFill>
                                <a:schemeClr val="tx1"/>
                              </a:solidFill>
                              <a:effectLst/>
                              <a:uLnTx/>
                              <a:uFillTx/>
                              <a:latin typeface="+mn-lt"/>
                              <a:ea typeface="+mn-ea"/>
                              <a:cs typeface="+mn-cs"/>
                            </a:rPr>
                            <a:t> ROM du poignet</a:t>
                          </a:r>
                          <a:endParaRPr kumimoji="0" lang="fr-FR" sz="1100" b="0"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0806903"/>
                      </a:ext>
                    </a:extLst>
                  </a:tr>
                  <a:tr h="841176">
                    <a:tc>
                      <a:txBody>
                        <a:bodyPr/>
                        <a:lstStyle/>
                        <a:p>
                          <a:pPr algn="ctr"/>
                          <a:r>
                            <a:rPr lang="fr-FR" sz="1100" dirty="0"/>
                            <a:t>MS – Non Dominant</a:t>
                          </a:r>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u="none" strike="noStrike" dirty="0">
                              <a:solidFill>
                                <a:srgbClr val="FF0000"/>
                              </a:solidFill>
                              <a:effectLst/>
                            </a:rPr>
                            <a:t>↗ durée </a:t>
                          </a:r>
                        </a:p>
                        <a:p>
                          <a:pPr algn="ctr"/>
                          <a:r>
                            <a:rPr lang="fr-FR" sz="1100" u="none" strike="noStrike" dirty="0">
                              <a:solidFill>
                                <a:srgbClr val="00B050"/>
                              </a:solidFill>
                              <a:effectLst/>
                            </a:rPr>
                            <a:t>↘ TP</a:t>
                          </a:r>
                        </a:p>
                        <a:p>
                          <a:pPr algn="ctr"/>
                          <a:r>
                            <a:rPr lang="fr-FR" sz="1100" u="none" strike="noStrike" dirty="0">
                              <a:solidFill>
                                <a:srgbClr val="FF0000"/>
                              </a:solidFill>
                              <a:effectLst/>
                            </a:rPr>
                            <a:t>↘ Vitesse moyenne, maximale</a:t>
                          </a: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u="none" strike="noStrike" dirty="0">
                              <a:solidFill>
                                <a:srgbClr val="00B050"/>
                              </a:solidFill>
                              <a:effectLst/>
                            </a:rPr>
                            <a:t>↗ </a:t>
                          </a:r>
                          <a:r>
                            <a:rPr lang="fr-FR" sz="1100" dirty="0">
                              <a:solidFill>
                                <a:srgbClr val="00B050"/>
                              </a:solidFill>
                            </a:rPr>
                            <a:t>Unité de mouvement, Nombre de passage par 0</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solidFill>
                                <a:srgbClr val="FF0000"/>
                              </a:solidFill>
                              <a:effectLst/>
                            </a:rPr>
                            <a:t>↘ Unité de mouvement de transport, rapport de vitesse, log Jerk, SPARC</a:t>
                          </a: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solidFill>
                                <a:srgbClr val="00B050"/>
                              </a:solidFill>
                              <a:effectLst/>
                            </a:rPr>
                            <a:t>↘ Indice de courbure</a:t>
                          </a:r>
                          <a:endParaRPr lang="fr-FR" sz="1100" b="0" i="0" u="none" strike="noStrike" dirty="0">
                            <a:solidFill>
                              <a:srgbClr val="00B050"/>
                            </a:solidFill>
                            <a:effectLst/>
                            <a:latin typeface="Calibri" panose="020F0502020204030204" pitchFamily="34" charset="0"/>
                          </a:endParaRP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0000"/>
                              </a:solidFill>
                              <a:effectLst/>
                              <a:uLnTx/>
                              <a:uFillTx/>
                              <a:latin typeface="+mn-lt"/>
                              <a:ea typeface="+mn-ea"/>
                              <a:cs typeface="+mn-cs"/>
                            </a:rPr>
                            <a:t>↗ Flexion  du tronc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B050"/>
                              </a:solidFill>
                              <a:effectLst/>
                              <a:uLnTx/>
                              <a:uFillTx/>
                              <a:latin typeface="+mn-lt"/>
                              <a:ea typeface="+mn-ea"/>
                              <a:cs typeface="+mn-cs"/>
                            </a:rPr>
                            <a:t>↗ ROM Flexion/extension de l’épaule  et du coude</a:t>
                          </a: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fr-FR" sz="11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oMath>
                          </a14:m>
                          <a:r>
                            <a:rPr kumimoji="0" lang="fr-FR" sz="1100" b="0" i="0" u="none" strike="noStrike" kern="1200" cap="none" spc="0" normalizeH="0" baseline="0" noProof="0" dirty="0">
                              <a:ln>
                                <a:noFill/>
                              </a:ln>
                              <a:solidFill>
                                <a:schemeClr val="tx1"/>
                              </a:solidFill>
                              <a:effectLst/>
                              <a:uLnTx/>
                              <a:uFillTx/>
                              <a:latin typeface="+mn-lt"/>
                              <a:ea typeface="+mn-ea"/>
                              <a:cs typeface="+mn-cs"/>
                            </a:rPr>
                            <a:t> ROM du poignet</a:t>
                          </a:r>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8640347"/>
                      </a:ext>
                    </a:extLst>
                  </a:tr>
                </a:tbl>
              </a:graphicData>
            </a:graphic>
          </p:graphicFrame>
        </mc:Choice>
        <mc:Fallback xmlns="">
          <p:graphicFrame>
            <p:nvGraphicFramePr>
              <p:cNvPr id="4" name="Tableau 3">
                <a:extLst>
                  <a:ext uri="{FF2B5EF4-FFF2-40B4-BE49-F238E27FC236}">
                    <a16:creationId xmlns:a16="http://schemas.microsoft.com/office/drawing/2014/main" id="{BDB351B8-C9B3-81E3-F98C-05899C556984}"/>
                  </a:ext>
                </a:extLst>
              </p:cNvPr>
              <p:cNvGraphicFramePr>
                <a:graphicFrameLocks noGrp="1"/>
              </p:cNvGraphicFramePr>
              <p:nvPr>
                <p:extLst>
                  <p:ext uri="{D42A27DB-BD31-4B8C-83A1-F6EECF244321}">
                    <p14:modId xmlns:p14="http://schemas.microsoft.com/office/powerpoint/2010/main" val="3668746668"/>
                  </p:ext>
                </p:extLst>
              </p:nvPr>
            </p:nvGraphicFramePr>
            <p:xfrm>
              <a:off x="922889" y="1935399"/>
              <a:ext cx="9926300" cy="2379783"/>
            </p:xfrm>
            <a:graphic>
              <a:graphicData uri="http://schemas.openxmlformats.org/drawingml/2006/table">
                <a:tbl>
                  <a:tblPr firstRow="1" bandRow="1">
                    <a:tableStyleId>{5C22544A-7EE6-4342-B048-85BDC9FD1C3A}</a:tableStyleId>
                  </a:tblPr>
                  <a:tblGrid>
                    <a:gridCol w="1199536">
                      <a:extLst>
                        <a:ext uri="{9D8B030D-6E8A-4147-A177-3AD203B41FA5}">
                          <a16:colId xmlns:a16="http://schemas.microsoft.com/office/drawing/2014/main" val="2669281985"/>
                        </a:ext>
                      </a:extLst>
                    </a:gridCol>
                    <a:gridCol w="2093874">
                      <a:extLst>
                        <a:ext uri="{9D8B030D-6E8A-4147-A177-3AD203B41FA5}">
                          <a16:colId xmlns:a16="http://schemas.microsoft.com/office/drawing/2014/main" val="4233131564"/>
                        </a:ext>
                      </a:extLst>
                    </a:gridCol>
                    <a:gridCol w="2173326">
                      <a:extLst>
                        <a:ext uri="{9D8B030D-6E8A-4147-A177-3AD203B41FA5}">
                          <a16:colId xmlns:a16="http://schemas.microsoft.com/office/drawing/2014/main" val="1764548314"/>
                        </a:ext>
                      </a:extLst>
                    </a:gridCol>
                    <a:gridCol w="2094271">
                      <a:extLst>
                        <a:ext uri="{9D8B030D-6E8A-4147-A177-3AD203B41FA5}">
                          <a16:colId xmlns:a16="http://schemas.microsoft.com/office/drawing/2014/main" val="1924911778"/>
                        </a:ext>
                      </a:extLst>
                    </a:gridCol>
                    <a:gridCol w="2365293">
                      <a:extLst>
                        <a:ext uri="{9D8B030D-6E8A-4147-A177-3AD203B41FA5}">
                          <a16:colId xmlns:a16="http://schemas.microsoft.com/office/drawing/2014/main" val="2013419892"/>
                        </a:ext>
                      </a:extLst>
                    </a:gridCol>
                  </a:tblGrid>
                  <a:tr h="352863">
                    <a:tc>
                      <a:txBody>
                        <a:bodyPr/>
                        <a:lstStyle/>
                        <a:p>
                          <a:pPr algn="ctr"/>
                          <a:endParaRPr lang="fr-FR" sz="1100" b="0" i="1"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Spatio-temporel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Fluidité</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Rectitude</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Cinématique</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4545552"/>
                      </a:ext>
                    </a:extLst>
                  </a:tr>
                  <a:tr h="929640">
                    <a:tc>
                      <a:txBody>
                        <a:bodyPr/>
                        <a:lstStyle/>
                        <a:p>
                          <a:pPr algn="ctr"/>
                          <a:r>
                            <a:rPr lang="fr-FR" sz="1100" dirty="0"/>
                            <a:t>MS - Dominant</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u="none" strike="noStrike" dirty="0">
                              <a:solidFill>
                                <a:srgbClr val="FF0000"/>
                              </a:solidFill>
                              <a:effectLst/>
                            </a:rPr>
                            <a:t>↗  Durée, TP </a:t>
                          </a:r>
                        </a:p>
                        <a:p>
                          <a:pPr algn="ctr"/>
                          <a:r>
                            <a:rPr lang="fr-FR" sz="1100" u="none" strike="noStrike" dirty="0">
                              <a:solidFill>
                                <a:srgbClr val="00B050"/>
                              </a:solidFill>
                              <a:effectLst/>
                            </a:rPr>
                            <a:t>↗ Vitesse moyenne, maximale</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u="none" strike="noStrike" dirty="0">
                              <a:solidFill>
                                <a:srgbClr val="00B050"/>
                              </a:solidFill>
                              <a:effectLst/>
                            </a:rPr>
                            <a:t>↗ </a:t>
                          </a:r>
                          <a:r>
                            <a:rPr lang="fr-FR" sz="1100" dirty="0">
                              <a:solidFill>
                                <a:srgbClr val="00B050"/>
                              </a:solidFill>
                            </a:rPr>
                            <a:t>Unité de mouvement, Nombre de passage par 0</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solidFill>
                                <a:srgbClr val="FF0000"/>
                              </a:solidFill>
                              <a:effectLst/>
                            </a:rPr>
                            <a:t>↘ Unité de mouvement de transport, rapport de vitesse, log Jerk, SPARC</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0000"/>
                              </a:solidFill>
                              <a:effectLst/>
                              <a:uLnTx/>
                              <a:uFillTx/>
                              <a:latin typeface="Calibri" panose="020F0502020204030204"/>
                              <a:ea typeface="+mn-ea"/>
                              <a:cs typeface="+mn-cs"/>
                            </a:rPr>
                            <a:t>↗ Indice de courbure</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endParaRPr lang="fr-F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blipFill>
                          <a:blip r:embed="rId5"/>
                          <a:stretch>
                            <a:fillRect l="-320103" t="-38562" r="-515" b="-118954"/>
                          </a:stretch>
                        </a:blipFill>
                      </a:tcPr>
                    </a:tc>
                    <a:extLst>
                      <a:ext uri="{0D108BD9-81ED-4DB2-BD59-A6C34878D82A}">
                        <a16:rowId xmlns:a16="http://schemas.microsoft.com/office/drawing/2014/main" val="690806903"/>
                      </a:ext>
                    </a:extLst>
                  </a:tr>
                  <a:tr h="1097280">
                    <a:tc>
                      <a:txBody>
                        <a:bodyPr/>
                        <a:lstStyle/>
                        <a:p>
                          <a:pPr algn="ctr"/>
                          <a:r>
                            <a:rPr lang="fr-FR" sz="1100" dirty="0"/>
                            <a:t>MS – Non Dominant</a:t>
                          </a:r>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u="none" strike="noStrike" dirty="0">
                              <a:solidFill>
                                <a:srgbClr val="FF0000"/>
                              </a:solidFill>
                              <a:effectLst/>
                            </a:rPr>
                            <a:t>↗ durée </a:t>
                          </a:r>
                        </a:p>
                        <a:p>
                          <a:pPr algn="ctr"/>
                          <a:r>
                            <a:rPr lang="fr-FR" sz="1100" u="none" strike="noStrike" dirty="0">
                              <a:solidFill>
                                <a:srgbClr val="00B050"/>
                              </a:solidFill>
                              <a:effectLst/>
                            </a:rPr>
                            <a:t>↘ TP</a:t>
                          </a:r>
                        </a:p>
                        <a:p>
                          <a:pPr algn="ctr"/>
                          <a:r>
                            <a:rPr lang="fr-FR" sz="1100" u="none" strike="noStrike" dirty="0">
                              <a:solidFill>
                                <a:srgbClr val="FF0000"/>
                              </a:solidFill>
                              <a:effectLst/>
                            </a:rPr>
                            <a:t>↘ Vitesse moyenne, maximale</a:t>
                          </a: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u="none" strike="noStrike" dirty="0">
                              <a:solidFill>
                                <a:srgbClr val="00B050"/>
                              </a:solidFill>
                              <a:effectLst/>
                            </a:rPr>
                            <a:t>↗ </a:t>
                          </a:r>
                          <a:r>
                            <a:rPr lang="fr-FR" sz="1100" dirty="0">
                              <a:solidFill>
                                <a:srgbClr val="00B050"/>
                              </a:solidFill>
                            </a:rPr>
                            <a:t>Unité de mouvement, Nombre de passage par 0</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solidFill>
                                <a:srgbClr val="FF0000"/>
                              </a:solidFill>
                              <a:effectLst/>
                            </a:rPr>
                            <a:t>↘ Unité de mouvement de transport, rapport de vitesse, log Jerk, SPARC</a:t>
                          </a: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solidFill>
                                <a:srgbClr val="00B050"/>
                              </a:solidFill>
                              <a:effectLst/>
                            </a:rPr>
                            <a:t>↘ Indice de courbure</a:t>
                          </a:r>
                          <a:endParaRPr lang="fr-FR" sz="1100" b="0" i="0" u="none" strike="noStrike" dirty="0">
                            <a:solidFill>
                              <a:srgbClr val="00B050"/>
                            </a:solidFill>
                            <a:effectLst/>
                            <a:latin typeface="Calibri" panose="020F0502020204030204" pitchFamily="34" charset="0"/>
                          </a:endParaRP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endParaRPr lang="fr-FR"/>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blipFill>
                          <a:blip r:embed="rId5"/>
                          <a:stretch>
                            <a:fillRect l="-320103" t="-117778" r="-515" b="-1111"/>
                          </a:stretch>
                        </a:blipFill>
                      </a:tcPr>
                    </a:tc>
                    <a:extLst>
                      <a:ext uri="{0D108BD9-81ED-4DB2-BD59-A6C34878D82A}">
                        <a16:rowId xmlns:a16="http://schemas.microsoft.com/office/drawing/2014/main" val="3078640347"/>
                      </a:ext>
                    </a:extLst>
                  </a:tr>
                </a:tbl>
              </a:graphicData>
            </a:graphic>
          </p:graphicFrame>
        </mc:Fallback>
      </mc:AlternateContent>
      <p:sp>
        <p:nvSpPr>
          <p:cNvPr id="6" name="ZoneTexte 5">
            <a:extLst>
              <a:ext uri="{FF2B5EF4-FFF2-40B4-BE49-F238E27FC236}">
                <a16:creationId xmlns:a16="http://schemas.microsoft.com/office/drawing/2014/main" id="{9E3B691C-4B05-8128-F817-0D7DAA9F67D1}"/>
              </a:ext>
            </a:extLst>
          </p:cNvPr>
          <p:cNvSpPr txBox="1"/>
          <p:nvPr/>
        </p:nvSpPr>
        <p:spPr>
          <a:xfrm>
            <a:off x="2446497" y="4712426"/>
            <a:ext cx="7020628" cy="307777"/>
          </a:xfrm>
          <a:prstGeom prst="rect">
            <a:avLst/>
          </a:prstGeom>
          <a:noFill/>
        </p:spPr>
        <p:txBody>
          <a:bodyPr wrap="square" rtlCol="0">
            <a:spAutoFit/>
          </a:bodyPr>
          <a:lstStyle/>
          <a:p>
            <a:r>
              <a:rPr lang="fr-FR" sz="1400" dirty="0"/>
              <a:t>On ne peut pas déduire d’amélioration/détérioration du mouvement à partir de cette analyse</a:t>
            </a:r>
          </a:p>
        </p:txBody>
      </p:sp>
    </p:spTree>
    <p:extLst>
      <p:ext uri="{BB962C8B-B14F-4D97-AF65-F5344CB8AC3E}">
        <p14:creationId xmlns:p14="http://schemas.microsoft.com/office/powerpoint/2010/main" val="387415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22" name="Rectangle 21">
            <a:extLst>
              <a:ext uri="{FF2B5EF4-FFF2-40B4-BE49-F238E27FC236}">
                <a16:creationId xmlns:a16="http://schemas.microsoft.com/office/drawing/2014/main" id="{F907921F-BBC7-21DE-D2D0-4E9761CB024F}"/>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23" name="Rectangle 22">
            <a:extLst>
              <a:ext uri="{FF2B5EF4-FFF2-40B4-BE49-F238E27FC236}">
                <a16:creationId xmlns:a16="http://schemas.microsoft.com/office/drawing/2014/main" id="{D901139E-DDB8-024A-6750-4B09E0615F14}"/>
              </a:ext>
            </a:extLst>
          </p:cNvPr>
          <p:cNvSpPr/>
          <p:nvPr/>
        </p:nvSpPr>
        <p:spPr>
          <a:xfrm>
            <a:off x="3242547" y="-1261"/>
            <a:ext cx="2765760"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24" name="Rectangle 23">
            <a:extLst>
              <a:ext uri="{FF2B5EF4-FFF2-40B4-BE49-F238E27FC236}">
                <a16:creationId xmlns:a16="http://schemas.microsoft.com/office/drawing/2014/main" id="{4B496325-4E22-E9B6-0E98-C3769B7E106A}"/>
              </a:ext>
            </a:extLst>
          </p:cNvPr>
          <p:cNvSpPr/>
          <p:nvPr/>
        </p:nvSpPr>
        <p:spPr>
          <a:xfrm>
            <a:off x="6013975" y="-10227"/>
            <a:ext cx="2781992"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25" name="Rectangle 24">
            <a:extLst>
              <a:ext uri="{FF2B5EF4-FFF2-40B4-BE49-F238E27FC236}">
                <a16:creationId xmlns:a16="http://schemas.microsoft.com/office/drawing/2014/main" id="{4D4F2096-B7F1-5457-AA50-757495A5321B}"/>
              </a:ext>
            </a:extLst>
          </p:cNvPr>
          <p:cNvSpPr/>
          <p:nvPr/>
        </p:nvSpPr>
        <p:spPr>
          <a:xfrm>
            <a:off x="8775616" y="-11316"/>
            <a:ext cx="2934604" cy="369330"/>
          </a:xfrm>
          <a:prstGeom prst="rect">
            <a:avLst/>
          </a:prstGeom>
          <a:solidFill>
            <a:schemeClr val="tx1">
              <a:lumMod val="50000"/>
              <a:lumOff val="50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ea typeface="+mj-ea"/>
                <a:cs typeface="+mj-cs"/>
                <a:sym typeface="Calibri"/>
              </a:rPr>
              <a:t>Discussion</a:t>
            </a:r>
            <a:endParaRPr kumimoji="0" lang="en-GB" sz="1800" b="0" i="0" u="none" strike="noStrike" cap="none" spc="0" normalizeH="0" baseline="0" dirty="0">
              <a:ln>
                <a:noFill/>
              </a:ln>
              <a:effectLst/>
              <a:uFillTx/>
              <a:ea typeface="+mj-ea"/>
              <a:cs typeface="+mj-cs"/>
              <a:sym typeface="Calibri"/>
            </a:endParaRPr>
          </a:p>
        </p:txBody>
      </p:sp>
      <p:sp>
        <p:nvSpPr>
          <p:cNvPr id="18" name="ZoneTexte 17">
            <a:extLst>
              <a:ext uri="{FF2B5EF4-FFF2-40B4-BE49-F238E27FC236}">
                <a16:creationId xmlns:a16="http://schemas.microsoft.com/office/drawing/2014/main" id="{49430B72-B2B8-D164-903D-EC3C0F744793}"/>
              </a:ext>
            </a:extLst>
          </p:cNvPr>
          <p:cNvSpPr txBox="1"/>
          <p:nvPr/>
        </p:nvSpPr>
        <p:spPr>
          <a:xfrm>
            <a:off x="11023870" y="6116035"/>
            <a:ext cx="681597" cy="338554"/>
          </a:xfrm>
          <a:prstGeom prst="rect">
            <a:avLst/>
          </a:prstGeom>
          <a:noFill/>
          <a:ln w="9525">
            <a:solidFill>
              <a:schemeClr val="tx1"/>
            </a:solidFill>
          </a:ln>
        </p:spPr>
        <p:txBody>
          <a:bodyPr wrap="none" rtlCol="0">
            <a:spAutoFit/>
          </a:bodyPr>
          <a:lstStyle/>
          <a:p>
            <a:r>
              <a:rPr lang="fr-FR" sz="1600" i="1" dirty="0"/>
              <a:t>23/25</a:t>
            </a:r>
          </a:p>
        </p:txBody>
      </p:sp>
      <p:sp>
        <p:nvSpPr>
          <p:cNvPr id="17" name="ZoneTexte 16">
            <a:extLst>
              <a:ext uri="{FF2B5EF4-FFF2-40B4-BE49-F238E27FC236}">
                <a16:creationId xmlns:a16="http://schemas.microsoft.com/office/drawing/2014/main" id="{37E93CAD-4C75-DF12-FC11-2E733E458979}"/>
              </a:ext>
            </a:extLst>
          </p:cNvPr>
          <p:cNvSpPr txBox="1"/>
          <p:nvPr/>
        </p:nvSpPr>
        <p:spPr>
          <a:xfrm>
            <a:off x="3768214" y="2775657"/>
            <a:ext cx="4409767" cy="923330"/>
          </a:xfrm>
          <a:prstGeom prst="rect">
            <a:avLst/>
          </a:prstGeom>
          <a:noFill/>
        </p:spPr>
        <p:txBody>
          <a:bodyPr wrap="square" rtlCol="0">
            <a:spAutoFit/>
          </a:bodyPr>
          <a:lstStyle/>
          <a:p>
            <a:pPr algn="ctr"/>
            <a:r>
              <a:rPr lang="fr-FR" sz="5400" dirty="0"/>
              <a:t>Discussion</a:t>
            </a:r>
          </a:p>
        </p:txBody>
      </p:sp>
    </p:spTree>
    <p:extLst>
      <p:ext uri="{BB962C8B-B14F-4D97-AF65-F5344CB8AC3E}">
        <p14:creationId xmlns:p14="http://schemas.microsoft.com/office/powerpoint/2010/main" val="1057378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BEaCHILD | IMT Atlantique">
            <a:extLst>
              <a:ext uri="{FF2B5EF4-FFF2-40B4-BE49-F238E27FC236}">
                <a16:creationId xmlns:a16="http://schemas.microsoft.com/office/drawing/2014/main" id="{C84E973D-F649-511B-B920-77AA1BFCD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texte, matériel, objets métalliques&#10;&#10;Description générée automatiquement">
            <a:extLst>
              <a:ext uri="{FF2B5EF4-FFF2-40B4-BE49-F238E27FC236}">
                <a16:creationId xmlns:a16="http://schemas.microsoft.com/office/drawing/2014/main" id="{2EBC70AC-8796-6D71-5822-2B8E3E17F8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22" name="Rectangle 21">
            <a:extLst>
              <a:ext uri="{FF2B5EF4-FFF2-40B4-BE49-F238E27FC236}">
                <a16:creationId xmlns:a16="http://schemas.microsoft.com/office/drawing/2014/main" id="{F907921F-BBC7-21DE-D2D0-4E9761CB024F}"/>
              </a:ext>
            </a:extLst>
          </p:cNvPr>
          <p:cNvSpPr/>
          <p:nvPr/>
        </p:nvSpPr>
        <p:spPr>
          <a:xfrm>
            <a:off x="489338" y="-1156"/>
            <a:ext cx="2747496"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mj-lt"/>
              </a:rPr>
              <a:t>Introduction</a:t>
            </a:r>
            <a:endParaRPr kumimoji="0" lang="en-US" sz="1800" b="0" i="0" u="none" strike="noStrike" cap="none" spc="0" normalizeH="0" baseline="0" dirty="0">
              <a:ln>
                <a:noFill/>
              </a:ln>
              <a:effectLst/>
              <a:uFillTx/>
              <a:latin typeface="+mj-lt"/>
              <a:sym typeface="Calibri"/>
            </a:endParaRPr>
          </a:p>
        </p:txBody>
      </p:sp>
      <p:sp>
        <p:nvSpPr>
          <p:cNvPr id="23" name="Rectangle 22">
            <a:extLst>
              <a:ext uri="{FF2B5EF4-FFF2-40B4-BE49-F238E27FC236}">
                <a16:creationId xmlns:a16="http://schemas.microsoft.com/office/drawing/2014/main" id="{D901139E-DDB8-024A-6750-4B09E0615F14}"/>
              </a:ext>
            </a:extLst>
          </p:cNvPr>
          <p:cNvSpPr/>
          <p:nvPr/>
        </p:nvSpPr>
        <p:spPr>
          <a:xfrm>
            <a:off x="3242547" y="-1261"/>
            <a:ext cx="2765760"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24" name="Rectangle 23">
            <a:extLst>
              <a:ext uri="{FF2B5EF4-FFF2-40B4-BE49-F238E27FC236}">
                <a16:creationId xmlns:a16="http://schemas.microsoft.com/office/drawing/2014/main" id="{4B496325-4E22-E9B6-0E98-C3769B7E106A}"/>
              </a:ext>
            </a:extLst>
          </p:cNvPr>
          <p:cNvSpPr/>
          <p:nvPr/>
        </p:nvSpPr>
        <p:spPr>
          <a:xfrm>
            <a:off x="6013975" y="-10227"/>
            <a:ext cx="2781992" cy="369330"/>
          </a:xfrm>
          <a:prstGeom prst="rect">
            <a:avLst/>
          </a:prstGeom>
          <a:no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25" name="Rectangle 24">
            <a:extLst>
              <a:ext uri="{FF2B5EF4-FFF2-40B4-BE49-F238E27FC236}">
                <a16:creationId xmlns:a16="http://schemas.microsoft.com/office/drawing/2014/main" id="{4D4F2096-B7F1-5457-AA50-757495A5321B}"/>
              </a:ext>
            </a:extLst>
          </p:cNvPr>
          <p:cNvSpPr/>
          <p:nvPr/>
        </p:nvSpPr>
        <p:spPr>
          <a:xfrm>
            <a:off x="8775616" y="-11316"/>
            <a:ext cx="2934604" cy="369330"/>
          </a:xfrm>
          <a:prstGeom prst="rect">
            <a:avLst/>
          </a:prstGeom>
          <a:solidFill>
            <a:schemeClr val="tx1">
              <a:lumMod val="50000"/>
              <a:lumOff val="50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ea typeface="+mj-ea"/>
                <a:cs typeface="+mj-cs"/>
                <a:sym typeface="Calibri"/>
              </a:rPr>
              <a:t>Discussion</a:t>
            </a:r>
            <a:endParaRPr kumimoji="0" lang="en-GB" sz="1800" b="0" i="0" u="none" strike="noStrike" cap="none" spc="0" normalizeH="0" baseline="0" dirty="0">
              <a:ln>
                <a:noFill/>
              </a:ln>
              <a:effectLst/>
              <a:uFillTx/>
              <a:ea typeface="+mj-ea"/>
              <a:cs typeface="+mj-cs"/>
              <a:sym typeface="Calibri"/>
            </a:endParaRPr>
          </a:p>
        </p:txBody>
      </p:sp>
      <p:sp>
        <p:nvSpPr>
          <p:cNvPr id="18" name="ZoneTexte 17">
            <a:extLst>
              <a:ext uri="{FF2B5EF4-FFF2-40B4-BE49-F238E27FC236}">
                <a16:creationId xmlns:a16="http://schemas.microsoft.com/office/drawing/2014/main" id="{49430B72-B2B8-D164-903D-EC3C0F744793}"/>
              </a:ext>
            </a:extLst>
          </p:cNvPr>
          <p:cNvSpPr txBox="1"/>
          <p:nvPr/>
        </p:nvSpPr>
        <p:spPr>
          <a:xfrm>
            <a:off x="11023870" y="6116035"/>
            <a:ext cx="681597" cy="338554"/>
          </a:xfrm>
          <a:prstGeom prst="rect">
            <a:avLst/>
          </a:prstGeom>
          <a:noFill/>
          <a:ln w="9525">
            <a:solidFill>
              <a:schemeClr val="tx1"/>
            </a:solidFill>
          </a:ln>
        </p:spPr>
        <p:txBody>
          <a:bodyPr wrap="none" rtlCol="0">
            <a:spAutoFit/>
          </a:bodyPr>
          <a:lstStyle/>
          <a:p>
            <a:r>
              <a:rPr lang="fr-FR" sz="1600" i="1" dirty="0"/>
              <a:t>24/25</a:t>
            </a:r>
          </a:p>
        </p:txBody>
      </p:sp>
      <p:pic>
        <p:nvPicPr>
          <p:cNvPr id="16" name="Picture 2" descr="Soins de santé - Icônes médical gratuites">
            <a:extLst>
              <a:ext uri="{FF2B5EF4-FFF2-40B4-BE49-F238E27FC236}">
                <a16:creationId xmlns:a16="http://schemas.microsoft.com/office/drawing/2014/main" id="{16A2E1DF-7AA9-FD4A-CA0A-4D34BC951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001" y="959600"/>
            <a:ext cx="454252" cy="4542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Open Book free icon - books, reading, education, open book, library,  literature, study, book | Book icons, Cute easy drawings, Free icons">
            <a:extLst>
              <a:ext uri="{FF2B5EF4-FFF2-40B4-BE49-F238E27FC236}">
                <a16:creationId xmlns:a16="http://schemas.microsoft.com/office/drawing/2014/main" id="{9476A922-2A11-D459-E765-749CBB3147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264" y="1000048"/>
            <a:ext cx="479963" cy="4799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Motion capture Icon - Download Motion capture Icon 1746378 | Noun Project">
            <a:extLst>
              <a:ext uri="{FF2B5EF4-FFF2-40B4-BE49-F238E27FC236}">
                <a16:creationId xmlns:a16="http://schemas.microsoft.com/office/drawing/2014/main" id="{FDA48411-AA33-0C3E-E9D0-99CCFE1A0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42" y="2327051"/>
            <a:ext cx="488922" cy="4889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opulation Icons - SVG and PNG Population Icons | Noun Project">
            <a:extLst>
              <a:ext uri="{FF2B5EF4-FFF2-40B4-BE49-F238E27FC236}">
                <a16:creationId xmlns:a16="http://schemas.microsoft.com/office/drawing/2014/main" id="{4EF81266-FDF2-F72B-0748-11206B07B7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0232" y="2370566"/>
            <a:ext cx="461665" cy="4616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omputer icon (png symbol) black">
            <a:extLst>
              <a:ext uri="{FF2B5EF4-FFF2-40B4-BE49-F238E27FC236}">
                <a16:creationId xmlns:a16="http://schemas.microsoft.com/office/drawing/2014/main" id="{6CB87E18-B570-A5FD-6FC2-7F21FE36E8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4309" y="2380102"/>
            <a:ext cx="442592" cy="44259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9C0992C4-03F3-5C58-F997-633F15872243}"/>
              </a:ext>
            </a:extLst>
          </p:cNvPr>
          <p:cNvCxnSpPr/>
          <p:nvPr/>
        </p:nvCxnSpPr>
        <p:spPr>
          <a:xfrm>
            <a:off x="4047245" y="1240029"/>
            <a:ext cx="812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B115684E-FC2E-E994-A5C2-2C6EF990AE39}"/>
              </a:ext>
            </a:extLst>
          </p:cNvPr>
          <p:cNvCxnSpPr/>
          <p:nvPr/>
        </p:nvCxnSpPr>
        <p:spPr>
          <a:xfrm>
            <a:off x="4066051" y="2601398"/>
            <a:ext cx="812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Chemin - Icônes la nature gratuites">
            <a:extLst>
              <a:ext uri="{FF2B5EF4-FFF2-40B4-BE49-F238E27FC236}">
                <a16:creationId xmlns:a16="http://schemas.microsoft.com/office/drawing/2014/main" id="{1D4AEF8F-A65D-77E8-AB19-C8A4A3BD31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5590" y="4788311"/>
            <a:ext cx="550562" cy="55056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eur droit avec flèche 27">
            <a:extLst>
              <a:ext uri="{FF2B5EF4-FFF2-40B4-BE49-F238E27FC236}">
                <a16:creationId xmlns:a16="http://schemas.microsoft.com/office/drawing/2014/main" id="{A293AA9D-5A73-E3F1-F9CD-C0D1FD532270}"/>
              </a:ext>
            </a:extLst>
          </p:cNvPr>
          <p:cNvCxnSpPr/>
          <p:nvPr/>
        </p:nvCxnSpPr>
        <p:spPr>
          <a:xfrm>
            <a:off x="4066051" y="5166300"/>
            <a:ext cx="812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12BE894-B0E5-40B3-463D-D26050E950DB}"/>
              </a:ext>
            </a:extLst>
          </p:cNvPr>
          <p:cNvSpPr txBox="1"/>
          <p:nvPr/>
        </p:nvSpPr>
        <p:spPr>
          <a:xfrm>
            <a:off x="5230782" y="1045339"/>
            <a:ext cx="5300986" cy="523220"/>
          </a:xfrm>
          <a:prstGeom prst="rect">
            <a:avLst/>
          </a:prstGeom>
          <a:noFill/>
        </p:spPr>
        <p:txBody>
          <a:bodyPr wrap="square" rtlCol="0">
            <a:spAutoFit/>
          </a:bodyPr>
          <a:lstStyle/>
          <a:p>
            <a:pPr algn="just"/>
            <a:r>
              <a:rPr lang="fr-FR" sz="1400" dirty="0"/>
              <a:t>1</a:t>
            </a:r>
            <a:r>
              <a:rPr lang="fr-FR" sz="1400" baseline="30000" dirty="0"/>
              <a:t>ère</a:t>
            </a:r>
            <a:r>
              <a:rPr lang="fr-FR" sz="1400" dirty="0"/>
              <a:t> étude à évaluer l’effet de la thérapie</a:t>
            </a:r>
            <a:r>
              <a:rPr lang="fr-FR" sz="1400" b="1" dirty="0"/>
              <a:t> HABIT-ILE </a:t>
            </a:r>
            <a:r>
              <a:rPr lang="fr-FR" sz="1400" dirty="0"/>
              <a:t>sur le </a:t>
            </a:r>
            <a:r>
              <a:rPr lang="fr-FR" sz="1400" b="1" dirty="0"/>
              <a:t>mouvement</a:t>
            </a:r>
            <a:r>
              <a:rPr lang="fr-FR" sz="1400" dirty="0"/>
              <a:t> des </a:t>
            </a:r>
            <a:r>
              <a:rPr lang="fr-FR" sz="1400" b="1" dirty="0"/>
              <a:t>MS</a:t>
            </a:r>
            <a:r>
              <a:rPr lang="fr-FR" sz="1400" dirty="0"/>
              <a:t> chez des enfants d’</a:t>
            </a:r>
            <a:r>
              <a:rPr lang="fr-FR" sz="1400" b="1" dirty="0"/>
              <a:t>âge préscolaire </a:t>
            </a:r>
            <a:r>
              <a:rPr lang="fr-FR" sz="1400" dirty="0"/>
              <a:t>atteints de </a:t>
            </a:r>
            <a:r>
              <a:rPr lang="fr-FR" sz="1400" b="1" dirty="0" err="1"/>
              <a:t>PCbi</a:t>
            </a:r>
            <a:endParaRPr lang="fr-FR" sz="1400" b="1" dirty="0"/>
          </a:p>
        </p:txBody>
      </p:sp>
      <p:sp>
        <p:nvSpPr>
          <p:cNvPr id="29" name="ZoneTexte 28">
            <a:extLst>
              <a:ext uri="{FF2B5EF4-FFF2-40B4-BE49-F238E27FC236}">
                <a16:creationId xmlns:a16="http://schemas.microsoft.com/office/drawing/2014/main" id="{E4BB4F41-C172-520E-8A52-5AB2F0AE7D26}"/>
              </a:ext>
            </a:extLst>
          </p:cNvPr>
          <p:cNvSpPr txBox="1"/>
          <p:nvPr/>
        </p:nvSpPr>
        <p:spPr>
          <a:xfrm>
            <a:off x="5230782" y="2370566"/>
            <a:ext cx="5261606" cy="1169551"/>
          </a:xfrm>
          <a:prstGeom prst="rect">
            <a:avLst/>
          </a:prstGeom>
          <a:noFill/>
        </p:spPr>
        <p:txBody>
          <a:bodyPr wrap="square" rtlCol="0">
            <a:spAutoFit/>
          </a:bodyPr>
          <a:lstStyle/>
          <a:p>
            <a:pPr algn="just"/>
            <a:r>
              <a:rPr lang="fr-FR" sz="1400" dirty="0"/>
              <a:t>Nouvelle méthode de détermination de fin de mouvement</a:t>
            </a:r>
          </a:p>
          <a:p>
            <a:pPr algn="just"/>
            <a:r>
              <a:rPr lang="fr-FR" sz="1400" dirty="0"/>
              <a:t>Analyse sur un enfant de chaque groupe n’indique pas de tendance</a:t>
            </a:r>
          </a:p>
          <a:p>
            <a:pPr algn="just"/>
            <a:r>
              <a:rPr lang="fr-FR" sz="1400" dirty="0"/>
              <a:t>Adapter le code au RC1 tâche unilatérale.</a:t>
            </a:r>
          </a:p>
          <a:p>
            <a:pPr algn="just"/>
            <a:r>
              <a:rPr lang="fr-FR" sz="1400" dirty="0"/>
              <a:t>En cours pour le RCT2 tâche bimanuelle  </a:t>
            </a:r>
          </a:p>
          <a:p>
            <a:pPr algn="just"/>
            <a:endParaRPr lang="fr-FR" sz="1400" dirty="0"/>
          </a:p>
        </p:txBody>
      </p:sp>
      <p:sp>
        <p:nvSpPr>
          <p:cNvPr id="30" name="ZoneTexte 29">
            <a:extLst>
              <a:ext uri="{FF2B5EF4-FFF2-40B4-BE49-F238E27FC236}">
                <a16:creationId xmlns:a16="http://schemas.microsoft.com/office/drawing/2014/main" id="{5EB09922-13A4-2C83-461C-C9D4EC4C73CB}"/>
              </a:ext>
            </a:extLst>
          </p:cNvPr>
          <p:cNvSpPr txBox="1"/>
          <p:nvPr/>
        </p:nvSpPr>
        <p:spPr>
          <a:xfrm>
            <a:off x="5189578" y="4932478"/>
            <a:ext cx="3868157" cy="523220"/>
          </a:xfrm>
          <a:prstGeom prst="rect">
            <a:avLst/>
          </a:prstGeom>
          <a:noFill/>
        </p:spPr>
        <p:txBody>
          <a:bodyPr wrap="square" rtlCol="0">
            <a:spAutoFit/>
          </a:bodyPr>
          <a:lstStyle/>
          <a:p>
            <a:pPr algn="just"/>
            <a:r>
              <a:rPr lang="fr-FR" sz="1400" dirty="0"/>
              <a:t>Traitement des données de Pise</a:t>
            </a:r>
          </a:p>
          <a:p>
            <a:pPr algn="just"/>
            <a:r>
              <a:rPr lang="fr-FR" sz="1400" dirty="0"/>
              <a:t>Analyse statistique</a:t>
            </a:r>
          </a:p>
        </p:txBody>
      </p:sp>
      <p:pic>
        <p:nvPicPr>
          <p:cNvPr id="2050" name="Picture 2" descr="Bias Icons - SVG and PNG Bias Icons | Noun Project">
            <a:extLst>
              <a:ext uri="{FF2B5EF4-FFF2-40B4-BE49-F238E27FC236}">
                <a16:creationId xmlns:a16="http://schemas.microsoft.com/office/drawing/2014/main" id="{CC0804C9-6941-89D6-E98A-6DB66D7A15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9668" y="3519959"/>
            <a:ext cx="586483" cy="586483"/>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avec flèche 30">
            <a:extLst>
              <a:ext uri="{FF2B5EF4-FFF2-40B4-BE49-F238E27FC236}">
                <a16:creationId xmlns:a16="http://schemas.microsoft.com/office/drawing/2014/main" id="{B4C6F754-A76C-BDCF-D9F6-1C9880D0DF2C}"/>
              </a:ext>
            </a:extLst>
          </p:cNvPr>
          <p:cNvCxnSpPr/>
          <p:nvPr/>
        </p:nvCxnSpPr>
        <p:spPr>
          <a:xfrm>
            <a:off x="4066051" y="3813200"/>
            <a:ext cx="812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D6B35126-9F40-46F6-548F-58927A402218}"/>
              </a:ext>
            </a:extLst>
          </p:cNvPr>
          <p:cNvSpPr txBox="1"/>
          <p:nvPr/>
        </p:nvSpPr>
        <p:spPr>
          <a:xfrm>
            <a:off x="5323579" y="3468846"/>
            <a:ext cx="1894896" cy="954107"/>
          </a:xfrm>
          <a:prstGeom prst="rect">
            <a:avLst/>
          </a:prstGeom>
          <a:noFill/>
        </p:spPr>
        <p:txBody>
          <a:bodyPr wrap="square" rtlCol="0">
            <a:spAutoFit/>
          </a:bodyPr>
          <a:lstStyle/>
          <a:p>
            <a:pPr algn="just"/>
            <a:r>
              <a:rPr lang="fr-FR" sz="1400" dirty="0"/>
              <a:t>Puissance statistique</a:t>
            </a:r>
          </a:p>
          <a:p>
            <a:pPr algn="just"/>
            <a:r>
              <a:rPr lang="fr-FR" sz="1400" dirty="0"/>
              <a:t>Projet Multicentrique</a:t>
            </a:r>
          </a:p>
          <a:p>
            <a:pPr algn="just"/>
            <a:r>
              <a:rPr lang="fr-FR" sz="1400" dirty="0"/>
              <a:t>Erreur de mesure</a:t>
            </a:r>
          </a:p>
          <a:p>
            <a:pPr algn="just"/>
            <a:r>
              <a:rPr lang="fr-FR" sz="1400" dirty="0"/>
              <a:t>Tâches simples</a:t>
            </a:r>
          </a:p>
        </p:txBody>
      </p:sp>
    </p:spTree>
    <p:extLst>
      <p:ext uri="{BB962C8B-B14F-4D97-AF65-F5344CB8AC3E}">
        <p14:creationId xmlns:p14="http://schemas.microsoft.com/office/powerpoint/2010/main" val="152322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p:bldP spid="30"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075741F5-0E7E-EE4D-3DB1-8ABFA7417F56}"/>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C8F6D01-EDDA-ECCE-F0D4-664FB8A0ABD3}"/>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CEC702DB-7E48-6DE2-1715-C5A02F299926}"/>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2AC93B9-7CB4-3AD6-77DB-2D5AFEE2B9AA}"/>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6395069-4515-F1DE-9E73-383CDCC5E1B6}"/>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97A5990-CB04-DC27-864E-D402FEBDEC5C}"/>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49430B72-B2B8-D164-903D-EC3C0F744793}"/>
              </a:ext>
            </a:extLst>
          </p:cNvPr>
          <p:cNvSpPr txBox="1"/>
          <p:nvPr/>
        </p:nvSpPr>
        <p:spPr>
          <a:xfrm>
            <a:off x="11023870" y="6116035"/>
            <a:ext cx="681597" cy="338554"/>
          </a:xfrm>
          <a:prstGeom prst="rect">
            <a:avLst/>
          </a:prstGeom>
          <a:noFill/>
          <a:ln w="9525">
            <a:solidFill>
              <a:schemeClr val="tx1"/>
            </a:solidFill>
          </a:ln>
        </p:spPr>
        <p:txBody>
          <a:bodyPr wrap="none" rtlCol="0">
            <a:spAutoFit/>
          </a:bodyPr>
          <a:lstStyle/>
          <a:p>
            <a:r>
              <a:rPr lang="fr-FR" sz="1600" i="1" dirty="0"/>
              <a:t>25/25</a:t>
            </a:r>
          </a:p>
        </p:txBody>
      </p:sp>
      <p:pic>
        <p:nvPicPr>
          <p:cNvPr id="33" name="Image 32" descr="Une image contenant texte, carte de visite, clipart, signe&#10;&#10;Description générée automatiquement">
            <a:extLst>
              <a:ext uri="{FF2B5EF4-FFF2-40B4-BE49-F238E27FC236}">
                <a16:creationId xmlns:a16="http://schemas.microsoft.com/office/drawing/2014/main" id="{EE4B8357-58D5-CE47-5F9E-285E97140B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0860" y="52974"/>
            <a:ext cx="842174" cy="708022"/>
          </a:xfrm>
          <a:prstGeom prst="rect">
            <a:avLst/>
          </a:prstGeom>
          <a:noFill/>
          <a:ln>
            <a:noFill/>
          </a:ln>
        </p:spPr>
      </p:pic>
      <p:pic>
        <p:nvPicPr>
          <p:cNvPr id="34" name="Image 33">
            <a:extLst>
              <a:ext uri="{FF2B5EF4-FFF2-40B4-BE49-F238E27FC236}">
                <a16:creationId xmlns:a16="http://schemas.microsoft.com/office/drawing/2014/main" id="{CFA341C0-7CF6-239C-0FB8-C657964754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0062" y="22468"/>
            <a:ext cx="1166864" cy="777750"/>
          </a:xfrm>
          <a:prstGeom prst="rect">
            <a:avLst/>
          </a:prstGeom>
          <a:noFill/>
          <a:ln>
            <a:noFill/>
          </a:ln>
        </p:spPr>
      </p:pic>
      <p:pic>
        <p:nvPicPr>
          <p:cNvPr id="35" name="Image 34" descr="Une image contenant texte, matériel, objets métalliques&#10;&#10;Description générée automatiquement">
            <a:extLst>
              <a:ext uri="{FF2B5EF4-FFF2-40B4-BE49-F238E27FC236}">
                <a16:creationId xmlns:a16="http://schemas.microsoft.com/office/drawing/2014/main" id="{0C05B90E-F721-9A3F-B7FE-DA2161C50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43449" y="18199"/>
            <a:ext cx="776092" cy="800222"/>
          </a:xfrm>
          <a:prstGeom prst="rect">
            <a:avLst/>
          </a:prstGeom>
          <a:noFill/>
          <a:ln>
            <a:noFill/>
          </a:ln>
        </p:spPr>
      </p:pic>
      <p:pic>
        <p:nvPicPr>
          <p:cNvPr id="36" name="Image 35" descr="IMT Mines Alès - Fondation Mines-Télécom">
            <a:extLst>
              <a:ext uri="{FF2B5EF4-FFF2-40B4-BE49-F238E27FC236}">
                <a16:creationId xmlns:a16="http://schemas.microsoft.com/office/drawing/2014/main" id="{5CB6C45B-7A46-4C42-3CE5-07A20939FD2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2689" y="2240"/>
            <a:ext cx="1439195" cy="849065"/>
          </a:xfrm>
          <a:prstGeom prst="rect">
            <a:avLst/>
          </a:prstGeom>
          <a:noFill/>
          <a:ln>
            <a:noFill/>
          </a:ln>
        </p:spPr>
      </p:pic>
      <p:pic>
        <p:nvPicPr>
          <p:cNvPr id="37" name="Image 36" descr="Fondation Paralysie Cérébrale - Infodon">
            <a:extLst>
              <a:ext uri="{FF2B5EF4-FFF2-40B4-BE49-F238E27FC236}">
                <a16:creationId xmlns:a16="http://schemas.microsoft.com/office/drawing/2014/main" id="{0FBE7571-AD92-401D-E683-7B7490A240D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3091" y="22468"/>
            <a:ext cx="845943" cy="845943"/>
          </a:xfrm>
          <a:prstGeom prst="rect">
            <a:avLst/>
          </a:prstGeom>
          <a:noFill/>
          <a:ln>
            <a:noFill/>
          </a:ln>
        </p:spPr>
      </p:pic>
      <p:cxnSp>
        <p:nvCxnSpPr>
          <p:cNvPr id="38" name="Connecteur droit 37">
            <a:extLst>
              <a:ext uri="{FF2B5EF4-FFF2-40B4-BE49-F238E27FC236}">
                <a16:creationId xmlns:a16="http://schemas.microsoft.com/office/drawing/2014/main" id="{353732D3-1776-8797-7BD1-544EC9236735}"/>
              </a:ext>
            </a:extLst>
          </p:cNvPr>
          <p:cNvCxnSpPr>
            <a:cxnSpLocks/>
          </p:cNvCxnSpPr>
          <p:nvPr/>
        </p:nvCxnSpPr>
        <p:spPr>
          <a:xfrm flipH="1">
            <a:off x="1337187" y="1101366"/>
            <a:ext cx="81265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07606A55-BE2D-2DD5-6367-3C1442D7331C}"/>
              </a:ext>
            </a:extLst>
          </p:cNvPr>
          <p:cNvCxnSpPr>
            <a:cxnSpLocks/>
          </p:cNvCxnSpPr>
          <p:nvPr/>
        </p:nvCxnSpPr>
        <p:spPr>
          <a:xfrm flipH="1">
            <a:off x="1589481" y="1012876"/>
            <a:ext cx="77207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C85BB04F-B37B-219A-5A51-F06AEBB6661E}"/>
              </a:ext>
            </a:extLst>
          </p:cNvPr>
          <p:cNvCxnSpPr>
            <a:cxnSpLocks/>
          </p:cNvCxnSpPr>
          <p:nvPr/>
        </p:nvCxnSpPr>
        <p:spPr>
          <a:xfrm>
            <a:off x="1809135" y="-34623"/>
            <a:ext cx="0" cy="958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7E548690-C888-20E8-6F5D-6ECD7C36CA84}"/>
              </a:ext>
            </a:extLst>
          </p:cNvPr>
          <p:cNvCxnSpPr>
            <a:cxnSpLocks/>
          </p:cNvCxnSpPr>
          <p:nvPr/>
        </p:nvCxnSpPr>
        <p:spPr>
          <a:xfrm>
            <a:off x="9152944" y="-41550"/>
            <a:ext cx="0" cy="965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2" descr="BEaCHILD | IMT Atlantique">
            <a:extLst>
              <a:ext uri="{FF2B5EF4-FFF2-40B4-BE49-F238E27FC236}">
                <a16:creationId xmlns:a16="http://schemas.microsoft.com/office/drawing/2014/main" id="{DCCC6710-7188-7F3E-111A-ECA040FFCD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1117" y="50682"/>
            <a:ext cx="2049184" cy="823772"/>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42">
            <a:extLst>
              <a:ext uri="{FF2B5EF4-FFF2-40B4-BE49-F238E27FC236}">
                <a16:creationId xmlns:a16="http://schemas.microsoft.com/office/drawing/2014/main" id="{4C606B5F-69EC-C9D4-E5CA-137C91A973E9}"/>
              </a:ext>
            </a:extLst>
          </p:cNvPr>
          <p:cNvCxnSpPr>
            <a:cxnSpLocks/>
          </p:cNvCxnSpPr>
          <p:nvPr/>
        </p:nvCxnSpPr>
        <p:spPr>
          <a:xfrm flipH="1">
            <a:off x="1809135" y="924284"/>
            <a:ext cx="73438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C9D7F935-244F-80B4-5D80-70BB7DD632C9}"/>
              </a:ext>
            </a:extLst>
          </p:cNvPr>
          <p:cNvSpPr txBox="1"/>
          <p:nvPr/>
        </p:nvSpPr>
        <p:spPr>
          <a:xfrm>
            <a:off x="4450764" y="2242017"/>
            <a:ext cx="4218037" cy="1938992"/>
          </a:xfrm>
          <a:prstGeom prst="rect">
            <a:avLst/>
          </a:prstGeom>
          <a:noFill/>
        </p:spPr>
        <p:txBody>
          <a:bodyPr wrap="square" rtlCol="0">
            <a:spAutoFit/>
          </a:bodyPr>
          <a:lstStyle/>
          <a:p>
            <a:r>
              <a:rPr lang="fr-FR" sz="6000" dirty="0"/>
              <a:t>MERCI !</a:t>
            </a:r>
          </a:p>
          <a:p>
            <a:endParaRPr lang="fr-FR" sz="6000" dirty="0"/>
          </a:p>
        </p:txBody>
      </p:sp>
      <p:sp>
        <p:nvSpPr>
          <p:cNvPr id="44" name="ZoneTexte 43">
            <a:extLst>
              <a:ext uri="{FF2B5EF4-FFF2-40B4-BE49-F238E27FC236}">
                <a16:creationId xmlns:a16="http://schemas.microsoft.com/office/drawing/2014/main" id="{27D7BAF6-C378-791C-6DD4-BB2EA590DC3F}"/>
              </a:ext>
            </a:extLst>
          </p:cNvPr>
          <p:cNvSpPr txBox="1"/>
          <p:nvPr/>
        </p:nvSpPr>
        <p:spPr>
          <a:xfrm>
            <a:off x="4086698" y="4073957"/>
            <a:ext cx="3598021" cy="830997"/>
          </a:xfrm>
          <a:prstGeom prst="rect">
            <a:avLst/>
          </a:prstGeom>
          <a:noFill/>
        </p:spPr>
        <p:txBody>
          <a:bodyPr wrap="square" rtlCol="0">
            <a:spAutoFit/>
          </a:bodyPr>
          <a:lstStyle/>
          <a:p>
            <a:r>
              <a:rPr lang="fr-FR" sz="2400" i="1" dirty="0"/>
              <a:t>Avez-vous des questions ?</a:t>
            </a:r>
          </a:p>
          <a:p>
            <a:endParaRPr lang="fr-FR" sz="2400" i="1" dirty="0"/>
          </a:p>
        </p:txBody>
      </p:sp>
    </p:spTree>
    <p:extLst>
      <p:ext uri="{BB962C8B-B14F-4D97-AF65-F5344CB8AC3E}">
        <p14:creationId xmlns:p14="http://schemas.microsoft.com/office/powerpoint/2010/main" val="3264823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368C6E5-D29A-7914-FBE1-48DC8C0C7924}"/>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A1CEC6DA-487E-35CC-3A11-9765D4B44886}"/>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BD1CB65-55F8-F1F5-F42E-0280173ADE03}"/>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329C866B-9710-2E73-87C7-03DB78E2B183}"/>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CE1B8D3-927E-F8F7-6DB4-980FC7236265}"/>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D741DF2A-B843-63C8-9AFC-435CF579DF02}"/>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Picture 2" descr="BEaCHILD | IMT Atlantique">
            <a:extLst>
              <a:ext uri="{FF2B5EF4-FFF2-40B4-BE49-F238E27FC236}">
                <a16:creationId xmlns:a16="http://schemas.microsoft.com/office/drawing/2014/main" id="{F908B280-3551-415D-BC59-09F04733F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42" name="Image 41" descr="Une image contenant texte, matériel, objets métalliques&#10;&#10;Description générée automatiquement">
            <a:extLst>
              <a:ext uri="{FF2B5EF4-FFF2-40B4-BE49-F238E27FC236}">
                <a16:creationId xmlns:a16="http://schemas.microsoft.com/office/drawing/2014/main" id="{BCECD900-6A8E-6721-9518-078C43051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44" name="Rectangle 43">
            <a:extLst>
              <a:ext uri="{FF2B5EF4-FFF2-40B4-BE49-F238E27FC236}">
                <a16:creationId xmlns:a16="http://schemas.microsoft.com/office/drawing/2014/main" id="{4006F8A4-F06F-2438-041C-C715EC5FAD98}"/>
              </a:ext>
            </a:extLst>
          </p:cNvPr>
          <p:cNvSpPr/>
          <p:nvPr/>
        </p:nvSpPr>
        <p:spPr>
          <a:xfrm>
            <a:off x="489338" y="-1156"/>
            <a:ext cx="2747496"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t>Introduction</a:t>
            </a:r>
            <a:endParaRPr kumimoji="0" lang="en-US" sz="1800" b="0" i="0" u="none" strike="noStrike" cap="none" spc="0" normalizeH="0" baseline="0" dirty="0">
              <a:ln>
                <a:noFill/>
              </a:ln>
              <a:effectLst/>
              <a:uFillTx/>
              <a:sym typeface="Calibri"/>
            </a:endParaRPr>
          </a:p>
        </p:txBody>
      </p:sp>
      <p:sp>
        <p:nvSpPr>
          <p:cNvPr id="45" name="Rectangle 44">
            <a:extLst>
              <a:ext uri="{FF2B5EF4-FFF2-40B4-BE49-F238E27FC236}">
                <a16:creationId xmlns:a16="http://schemas.microsoft.com/office/drawing/2014/main" id="{91548D31-D5FA-8542-5C43-1D819A392021}"/>
              </a:ext>
            </a:extLst>
          </p:cNvPr>
          <p:cNvSpPr/>
          <p:nvPr/>
        </p:nvSpPr>
        <p:spPr>
          <a:xfrm>
            <a:off x="3242547" y="-1261"/>
            <a:ext cx="2765760"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46" name="Rectangle 45">
            <a:extLst>
              <a:ext uri="{FF2B5EF4-FFF2-40B4-BE49-F238E27FC236}">
                <a16:creationId xmlns:a16="http://schemas.microsoft.com/office/drawing/2014/main" id="{6F44992E-E298-4414-606F-44AF78BE7F86}"/>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47" name="Rectangle 46">
            <a:extLst>
              <a:ext uri="{FF2B5EF4-FFF2-40B4-BE49-F238E27FC236}">
                <a16:creationId xmlns:a16="http://schemas.microsoft.com/office/drawing/2014/main" id="{CD024179-57F1-1C9F-10A5-3933A1AB8D94}"/>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
        <p:nvSpPr>
          <p:cNvPr id="67" name="ZoneTexte 66">
            <a:extLst>
              <a:ext uri="{FF2B5EF4-FFF2-40B4-BE49-F238E27FC236}">
                <a16:creationId xmlns:a16="http://schemas.microsoft.com/office/drawing/2014/main" id="{60F6CF55-2D13-201F-2316-F7A2EE499050}"/>
              </a:ext>
            </a:extLst>
          </p:cNvPr>
          <p:cNvSpPr txBox="1"/>
          <p:nvPr/>
        </p:nvSpPr>
        <p:spPr>
          <a:xfrm>
            <a:off x="11129135" y="6120388"/>
            <a:ext cx="577402" cy="338554"/>
          </a:xfrm>
          <a:prstGeom prst="rect">
            <a:avLst/>
          </a:prstGeom>
          <a:noFill/>
          <a:ln w="9525">
            <a:solidFill>
              <a:schemeClr val="tx1"/>
            </a:solidFill>
          </a:ln>
        </p:spPr>
        <p:txBody>
          <a:bodyPr wrap="none" rtlCol="0">
            <a:spAutoFit/>
          </a:bodyPr>
          <a:lstStyle/>
          <a:p>
            <a:r>
              <a:rPr lang="fr-FR" sz="1600" i="1" dirty="0"/>
              <a:t>3/25</a:t>
            </a:r>
          </a:p>
        </p:txBody>
      </p:sp>
      <p:sp>
        <p:nvSpPr>
          <p:cNvPr id="22" name="ZoneTexte 21">
            <a:extLst>
              <a:ext uri="{FF2B5EF4-FFF2-40B4-BE49-F238E27FC236}">
                <a16:creationId xmlns:a16="http://schemas.microsoft.com/office/drawing/2014/main" id="{E5E8C9F2-9534-DB02-B4C5-E2AE73EE215D}"/>
              </a:ext>
            </a:extLst>
          </p:cNvPr>
          <p:cNvSpPr txBox="1"/>
          <p:nvPr/>
        </p:nvSpPr>
        <p:spPr>
          <a:xfrm>
            <a:off x="3768214" y="2775657"/>
            <a:ext cx="4409767" cy="923330"/>
          </a:xfrm>
          <a:prstGeom prst="rect">
            <a:avLst/>
          </a:prstGeom>
          <a:noFill/>
        </p:spPr>
        <p:txBody>
          <a:bodyPr wrap="square" rtlCol="0">
            <a:spAutoFit/>
          </a:bodyPr>
          <a:lstStyle/>
          <a:p>
            <a:pPr algn="ctr"/>
            <a:r>
              <a:rPr lang="fr-FR" sz="5400" dirty="0"/>
              <a:t>Introduction</a:t>
            </a:r>
          </a:p>
        </p:txBody>
      </p:sp>
    </p:spTree>
    <p:extLst>
      <p:ext uri="{BB962C8B-B14F-4D97-AF65-F5344CB8AC3E}">
        <p14:creationId xmlns:p14="http://schemas.microsoft.com/office/powerpoint/2010/main" val="1542265566"/>
      </p:ext>
    </p:extLst>
  </p:cSld>
  <p:clrMapOvr>
    <a:masterClrMapping/>
  </p:clrMapOvr>
  <mc:AlternateContent xmlns:mc="http://schemas.openxmlformats.org/markup-compatibility/2006" xmlns:p14="http://schemas.microsoft.com/office/powerpoint/2010/main">
    <mc:Choice Requires="p14">
      <p:transition spd="slow" p14:dur="2000" advTm="1201"/>
    </mc:Choice>
    <mc:Fallback xmlns="">
      <p:transition spd="slow" advTm="12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368C6E5-D29A-7914-FBE1-48DC8C0C7924}"/>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A1CEC6DA-487E-35CC-3A11-9765D4B44886}"/>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BD1CB65-55F8-F1F5-F42E-0280173ADE03}"/>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329C866B-9710-2E73-87C7-03DB78E2B183}"/>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CE1B8D3-927E-F8F7-6DB4-980FC7236265}"/>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D741DF2A-B843-63C8-9AFC-435CF579DF02}"/>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25F90643-BB2A-2FCF-9C62-570D177845F7}"/>
              </a:ext>
            </a:extLst>
          </p:cNvPr>
          <p:cNvSpPr txBox="1"/>
          <p:nvPr/>
        </p:nvSpPr>
        <p:spPr>
          <a:xfrm>
            <a:off x="4364484" y="852687"/>
            <a:ext cx="2873094" cy="461665"/>
          </a:xfrm>
          <a:prstGeom prst="rect">
            <a:avLst/>
          </a:prstGeom>
          <a:noFill/>
        </p:spPr>
        <p:txBody>
          <a:bodyPr wrap="square" rtlCol="0">
            <a:spAutoFit/>
          </a:bodyPr>
          <a:lstStyle/>
          <a:p>
            <a:r>
              <a:rPr lang="fr-FR" sz="2400" dirty="0"/>
              <a:t>CONTEXTUALISATION</a:t>
            </a:r>
          </a:p>
        </p:txBody>
      </p:sp>
      <p:graphicFrame>
        <p:nvGraphicFramePr>
          <p:cNvPr id="3" name="Diagramme 2">
            <a:extLst>
              <a:ext uri="{FF2B5EF4-FFF2-40B4-BE49-F238E27FC236}">
                <a16:creationId xmlns:a16="http://schemas.microsoft.com/office/drawing/2014/main" id="{210BBA7B-1753-0452-9D7D-B75988D3CB64}"/>
              </a:ext>
            </a:extLst>
          </p:cNvPr>
          <p:cNvGraphicFramePr/>
          <p:nvPr>
            <p:extLst>
              <p:ext uri="{D42A27DB-BD31-4B8C-83A1-F6EECF244321}">
                <p14:modId xmlns:p14="http://schemas.microsoft.com/office/powerpoint/2010/main" val="1000390623"/>
              </p:ext>
            </p:extLst>
          </p:nvPr>
        </p:nvGraphicFramePr>
        <p:xfrm>
          <a:off x="297596" y="1795383"/>
          <a:ext cx="5702615" cy="3798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descr="Cerveau - Icônes médical gratuites">
            <a:extLst>
              <a:ext uri="{FF2B5EF4-FFF2-40B4-BE49-F238E27FC236}">
                <a16:creationId xmlns:a16="http://schemas.microsoft.com/office/drawing/2014/main" id="{E8863247-C7FB-9742-F43F-591D9AC884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1640" y="3085714"/>
            <a:ext cx="614516" cy="6145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Diagramme 24">
            <a:extLst>
              <a:ext uri="{FF2B5EF4-FFF2-40B4-BE49-F238E27FC236}">
                <a16:creationId xmlns:a16="http://schemas.microsoft.com/office/drawing/2014/main" id="{DC48E8D0-F7B2-E098-C673-116A309EC5E8}"/>
              </a:ext>
            </a:extLst>
          </p:cNvPr>
          <p:cNvGraphicFramePr/>
          <p:nvPr>
            <p:extLst>
              <p:ext uri="{D42A27DB-BD31-4B8C-83A1-F6EECF244321}">
                <p14:modId xmlns:p14="http://schemas.microsoft.com/office/powerpoint/2010/main" val="753579314"/>
              </p:ext>
            </p:extLst>
          </p:nvPr>
        </p:nvGraphicFramePr>
        <p:xfrm>
          <a:off x="5938160" y="1797776"/>
          <a:ext cx="4971771" cy="289438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6" name="ZoneTexte 25">
            <a:extLst>
              <a:ext uri="{FF2B5EF4-FFF2-40B4-BE49-F238E27FC236}">
                <a16:creationId xmlns:a16="http://schemas.microsoft.com/office/drawing/2014/main" id="{90F44754-7ED6-C0C0-D4B6-3B48E44BB0D3}"/>
              </a:ext>
            </a:extLst>
          </p:cNvPr>
          <p:cNvSpPr txBox="1"/>
          <p:nvPr/>
        </p:nvSpPr>
        <p:spPr>
          <a:xfrm>
            <a:off x="7756002" y="5210131"/>
            <a:ext cx="3237074" cy="307777"/>
          </a:xfrm>
          <a:prstGeom prst="rect">
            <a:avLst/>
          </a:prstGeom>
          <a:noFill/>
          <a:ln>
            <a:solidFill>
              <a:schemeClr val="tx1"/>
            </a:solidFill>
            <a:prstDash val="lgDash"/>
          </a:ln>
        </p:spPr>
        <p:txBody>
          <a:bodyPr wrap="square" rtlCol="0">
            <a:spAutoFit/>
          </a:bodyPr>
          <a:lstStyle/>
          <a:p>
            <a:pPr algn="ctr"/>
            <a:r>
              <a:rPr lang="fr-FR" sz="1400" dirty="0"/>
              <a:t>Bimanuel</a:t>
            </a:r>
          </a:p>
        </p:txBody>
      </p:sp>
      <p:sp>
        <p:nvSpPr>
          <p:cNvPr id="29" name="ZoneTexte 28">
            <a:extLst>
              <a:ext uri="{FF2B5EF4-FFF2-40B4-BE49-F238E27FC236}">
                <a16:creationId xmlns:a16="http://schemas.microsoft.com/office/drawing/2014/main" id="{434817DF-1AE4-8B45-BDBE-2A3E5DB45FDE}"/>
              </a:ext>
            </a:extLst>
          </p:cNvPr>
          <p:cNvSpPr txBox="1"/>
          <p:nvPr/>
        </p:nvSpPr>
        <p:spPr>
          <a:xfrm>
            <a:off x="5954689" y="5645419"/>
            <a:ext cx="3193650" cy="307777"/>
          </a:xfrm>
          <a:prstGeom prst="rect">
            <a:avLst/>
          </a:prstGeom>
          <a:noFill/>
          <a:ln>
            <a:solidFill>
              <a:schemeClr val="tx1"/>
            </a:solidFill>
            <a:prstDash val="lgDash"/>
          </a:ln>
        </p:spPr>
        <p:txBody>
          <a:bodyPr wrap="square" rtlCol="0">
            <a:spAutoFit/>
          </a:bodyPr>
          <a:lstStyle/>
          <a:p>
            <a:pPr algn="ctr"/>
            <a:r>
              <a:rPr lang="fr-FR" sz="1400" dirty="0"/>
              <a:t>MS</a:t>
            </a:r>
          </a:p>
        </p:txBody>
      </p:sp>
      <p:sp>
        <p:nvSpPr>
          <p:cNvPr id="30" name="ZoneTexte 29">
            <a:extLst>
              <a:ext uri="{FF2B5EF4-FFF2-40B4-BE49-F238E27FC236}">
                <a16:creationId xmlns:a16="http://schemas.microsoft.com/office/drawing/2014/main" id="{0A596E20-9D8E-E60A-5316-9A6A394FD068}"/>
              </a:ext>
            </a:extLst>
          </p:cNvPr>
          <p:cNvSpPr txBox="1"/>
          <p:nvPr/>
        </p:nvSpPr>
        <p:spPr>
          <a:xfrm>
            <a:off x="9238234" y="5618400"/>
            <a:ext cx="1762740" cy="307777"/>
          </a:xfrm>
          <a:prstGeom prst="rect">
            <a:avLst/>
          </a:prstGeom>
          <a:noFill/>
          <a:ln>
            <a:solidFill>
              <a:schemeClr val="tx1"/>
            </a:solidFill>
            <a:prstDash val="lgDash"/>
          </a:ln>
        </p:spPr>
        <p:txBody>
          <a:bodyPr wrap="square" rtlCol="0">
            <a:spAutoFit/>
          </a:bodyPr>
          <a:lstStyle/>
          <a:p>
            <a:pPr algn="ctr"/>
            <a:r>
              <a:rPr lang="fr-FR" sz="1400" dirty="0"/>
              <a:t>MS et MI</a:t>
            </a:r>
          </a:p>
        </p:txBody>
      </p:sp>
      <p:pic>
        <p:nvPicPr>
          <p:cNvPr id="41" name="Picture 2" descr="BEaCHILD | IMT Atlantique">
            <a:extLst>
              <a:ext uri="{FF2B5EF4-FFF2-40B4-BE49-F238E27FC236}">
                <a16:creationId xmlns:a16="http://schemas.microsoft.com/office/drawing/2014/main" id="{F908B280-3551-415D-BC59-09F04733FA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42" name="Image 41" descr="Une image contenant texte, matériel, objets métalliques&#10;&#10;Description générée automatiquement">
            <a:extLst>
              <a:ext uri="{FF2B5EF4-FFF2-40B4-BE49-F238E27FC236}">
                <a16:creationId xmlns:a16="http://schemas.microsoft.com/office/drawing/2014/main" id="{BCECD900-6A8E-6721-9518-078C43051A2F}"/>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67" name="ZoneTexte 66">
            <a:extLst>
              <a:ext uri="{FF2B5EF4-FFF2-40B4-BE49-F238E27FC236}">
                <a16:creationId xmlns:a16="http://schemas.microsoft.com/office/drawing/2014/main" id="{60F6CF55-2D13-201F-2316-F7A2EE499050}"/>
              </a:ext>
            </a:extLst>
          </p:cNvPr>
          <p:cNvSpPr txBox="1"/>
          <p:nvPr/>
        </p:nvSpPr>
        <p:spPr>
          <a:xfrm>
            <a:off x="11129135" y="6120388"/>
            <a:ext cx="577402" cy="338554"/>
          </a:xfrm>
          <a:prstGeom prst="rect">
            <a:avLst/>
          </a:prstGeom>
          <a:noFill/>
          <a:ln w="9525">
            <a:solidFill>
              <a:schemeClr val="tx1"/>
            </a:solidFill>
          </a:ln>
        </p:spPr>
        <p:txBody>
          <a:bodyPr wrap="none" rtlCol="0">
            <a:spAutoFit/>
          </a:bodyPr>
          <a:lstStyle/>
          <a:p>
            <a:r>
              <a:rPr lang="fr-FR" sz="1600" i="1" dirty="0"/>
              <a:t>4/25</a:t>
            </a:r>
          </a:p>
        </p:txBody>
      </p:sp>
      <p:pic>
        <p:nvPicPr>
          <p:cNvPr id="68" name="Picture 2" descr="Soins de santé - Icônes médical gratuites">
            <a:extLst>
              <a:ext uri="{FF2B5EF4-FFF2-40B4-BE49-F238E27FC236}">
                <a16:creationId xmlns:a16="http://schemas.microsoft.com/office/drawing/2014/main" id="{0FA7C79F-E925-BEF4-E120-9D3C4471E4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807" y="544247"/>
            <a:ext cx="454252" cy="45425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43288AA-A150-EBBB-DAEA-22E8649079E9}"/>
              </a:ext>
            </a:extLst>
          </p:cNvPr>
          <p:cNvSpPr/>
          <p:nvPr/>
        </p:nvSpPr>
        <p:spPr>
          <a:xfrm>
            <a:off x="489338" y="-1156"/>
            <a:ext cx="2747496"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t>Introduction</a:t>
            </a:r>
            <a:endParaRPr kumimoji="0" lang="en-US" sz="1800" b="0" i="0" u="none" strike="noStrike" cap="none" spc="0" normalizeH="0" baseline="0" dirty="0">
              <a:ln>
                <a:noFill/>
              </a:ln>
              <a:effectLst/>
              <a:uFillTx/>
              <a:sym typeface="Calibri"/>
            </a:endParaRPr>
          </a:p>
        </p:txBody>
      </p:sp>
      <p:sp>
        <p:nvSpPr>
          <p:cNvPr id="32" name="Rectangle 31">
            <a:extLst>
              <a:ext uri="{FF2B5EF4-FFF2-40B4-BE49-F238E27FC236}">
                <a16:creationId xmlns:a16="http://schemas.microsoft.com/office/drawing/2014/main" id="{FE5FDD2E-2E19-636F-F7AD-268E37B7277D}"/>
              </a:ext>
            </a:extLst>
          </p:cNvPr>
          <p:cNvSpPr/>
          <p:nvPr/>
        </p:nvSpPr>
        <p:spPr>
          <a:xfrm>
            <a:off x="3242547" y="-1261"/>
            <a:ext cx="2765760"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33" name="Rectangle 32">
            <a:extLst>
              <a:ext uri="{FF2B5EF4-FFF2-40B4-BE49-F238E27FC236}">
                <a16:creationId xmlns:a16="http://schemas.microsoft.com/office/drawing/2014/main" id="{3D270377-B42E-5798-7BA2-E3CB398083EB}"/>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34" name="Rectangle 33">
            <a:extLst>
              <a:ext uri="{FF2B5EF4-FFF2-40B4-BE49-F238E27FC236}">
                <a16:creationId xmlns:a16="http://schemas.microsoft.com/office/drawing/2014/main" id="{0C7EEA7D-8E87-92DE-13BB-6E26ADCBE845}"/>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
        <p:nvSpPr>
          <p:cNvPr id="28" name="ZoneTexte 27">
            <a:extLst>
              <a:ext uri="{FF2B5EF4-FFF2-40B4-BE49-F238E27FC236}">
                <a16:creationId xmlns:a16="http://schemas.microsoft.com/office/drawing/2014/main" id="{BC07252A-CE38-48E8-3D29-82F8D39D30BF}"/>
              </a:ext>
            </a:extLst>
          </p:cNvPr>
          <p:cNvSpPr txBox="1"/>
          <p:nvPr/>
        </p:nvSpPr>
        <p:spPr>
          <a:xfrm>
            <a:off x="3248376" y="6110228"/>
            <a:ext cx="6180417" cy="338554"/>
          </a:xfrm>
          <a:prstGeom prst="rect">
            <a:avLst/>
          </a:prstGeom>
          <a:noFill/>
        </p:spPr>
        <p:txBody>
          <a:bodyPr wrap="square">
            <a:spAutoFit/>
          </a:bodyPr>
          <a:lstStyle/>
          <a:p>
            <a:r>
              <a:rPr lang="fr-FR" sz="800" baseline="30000" dirty="0"/>
              <a:t>1</a:t>
            </a:r>
            <a:r>
              <a:rPr lang="fr-FR" sz="800" dirty="0"/>
              <a:t>Rosenbaum P, Paneth N, </a:t>
            </a:r>
            <a:r>
              <a:rPr lang="fr-FR" sz="800" dirty="0" err="1"/>
              <a:t>Leviton</a:t>
            </a:r>
            <a:r>
              <a:rPr lang="fr-FR" sz="800" dirty="0"/>
              <a:t> A, Goldstein M, Bax M, Damiano D, Dan B, </a:t>
            </a:r>
            <a:r>
              <a:rPr lang="fr-FR" sz="800" dirty="0" err="1"/>
              <a:t>Jacobsson</a:t>
            </a:r>
            <a:r>
              <a:rPr lang="fr-FR" sz="800" dirty="0"/>
              <a:t> B. A report: the </a:t>
            </a:r>
            <a:r>
              <a:rPr lang="fr-FR" sz="800" dirty="0" err="1"/>
              <a:t>definition</a:t>
            </a:r>
            <a:r>
              <a:rPr lang="fr-FR" sz="800" dirty="0"/>
              <a:t> and classification of </a:t>
            </a:r>
            <a:r>
              <a:rPr lang="fr-FR" sz="800" dirty="0" err="1"/>
              <a:t>cerebral</a:t>
            </a:r>
            <a:r>
              <a:rPr lang="fr-FR" sz="800" dirty="0"/>
              <a:t> </a:t>
            </a:r>
            <a:r>
              <a:rPr lang="fr-FR" sz="800" dirty="0" err="1"/>
              <a:t>palsy</a:t>
            </a:r>
            <a:r>
              <a:rPr lang="fr-FR" sz="800" dirty="0"/>
              <a:t> April 2006. Dev Med Child </a:t>
            </a:r>
            <a:r>
              <a:rPr lang="fr-FR" sz="800" dirty="0" err="1"/>
              <a:t>Neurol</a:t>
            </a:r>
            <a:r>
              <a:rPr lang="fr-FR" sz="800" dirty="0"/>
              <a:t> Suppl. 2007 Feb;109:8-14. Erratum in: Dev Med Child </a:t>
            </a:r>
            <a:r>
              <a:rPr lang="fr-FR" sz="800" dirty="0" err="1"/>
              <a:t>Neurol</a:t>
            </a:r>
            <a:r>
              <a:rPr lang="fr-FR" sz="800" dirty="0"/>
              <a:t>. 2007 Jun;49(6):480. PMID: 17370477</a:t>
            </a:r>
          </a:p>
        </p:txBody>
      </p:sp>
      <p:sp>
        <p:nvSpPr>
          <p:cNvPr id="27" name="ZoneTexte 26">
            <a:extLst>
              <a:ext uri="{FF2B5EF4-FFF2-40B4-BE49-F238E27FC236}">
                <a16:creationId xmlns:a16="http://schemas.microsoft.com/office/drawing/2014/main" id="{F58974D3-9013-BFFF-71CB-7B94E04EBBB5}"/>
              </a:ext>
            </a:extLst>
          </p:cNvPr>
          <p:cNvSpPr txBox="1"/>
          <p:nvPr/>
        </p:nvSpPr>
        <p:spPr>
          <a:xfrm>
            <a:off x="5978108" y="5196053"/>
            <a:ext cx="1603223" cy="307777"/>
          </a:xfrm>
          <a:prstGeom prst="rect">
            <a:avLst/>
          </a:prstGeom>
          <a:noFill/>
          <a:ln>
            <a:solidFill>
              <a:schemeClr val="tx1"/>
            </a:solidFill>
            <a:prstDash val="lgDash"/>
          </a:ln>
        </p:spPr>
        <p:txBody>
          <a:bodyPr wrap="square" rtlCol="0">
            <a:spAutoFit/>
          </a:bodyPr>
          <a:lstStyle/>
          <a:p>
            <a:pPr algn="ctr"/>
            <a:r>
              <a:rPr lang="fr-FR" sz="1400" dirty="0" err="1"/>
              <a:t>Unimanuel</a:t>
            </a:r>
            <a:endParaRPr lang="fr-FR" sz="1400" dirty="0"/>
          </a:p>
        </p:txBody>
      </p:sp>
      <p:sp>
        <p:nvSpPr>
          <p:cNvPr id="35" name="ZoneTexte 34">
            <a:extLst>
              <a:ext uri="{FF2B5EF4-FFF2-40B4-BE49-F238E27FC236}">
                <a16:creationId xmlns:a16="http://schemas.microsoft.com/office/drawing/2014/main" id="{437B0FD6-C4C4-C2BB-D4C7-E95AE4536B0E}"/>
              </a:ext>
            </a:extLst>
          </p:cNvPr>
          <p:cNvSpPr txBox="1"/>
          <p:nvPr/>
        </p:nvSpPr>
        <p:spPr>
          <a:xfrm>
            <a:off x="7590901" y="379053"/>
            <a:ext cx="4082157" cy="646331"/>
          </a:xfrm>
          <a:prstGeom prst="rect">
            <a:avLst/>
          </a:prstGeom>
          <a:noFill/>
        </p:spPr>
        <p:txBody>
          <a:bodyPr wrap="square">
            <a:spAutoFit/>
          </a:bodyPr>
          <a:lstStyle/>
          <a:p>
            <a:r>
              <a:rPr lang="fr-FR" sz="1200" dirty="0"/>
              <a:t>Evaluation de l’impact biomécanique de la </a:t>
            </a:r>
            <a:r>
              <a:rPr lang="fr-FR" sz="1200" b="1" dirty="0"/>
              <a:t>thérapie HABIT-ILE </a:t>
            </a:r>
            <a:r>
              <a:rPr lang="fr-FR" sz="1200" dirty="0"/>
              <a:t>sur les MS </a:t>
            </a:r>
            <a:r>
              <a:rPr lang="fr-FR" sz="1200" b="1" dirty="0"/>
              <a:t>d’enfants d’âge préscolaire</a:t>
            </a:r>
            <a:r>
              <a:rPr lang="fr-FR" sz="1200" dirty="0"/>
              <a:t> atteints de </a:t>
            </a:r>
            <a:r>
              <a:rPr lang="fr-FR" sz="1200" b="1" dirty="0"/>
              <a:t>Paralysie Cérébrale </a:t>
            </a:r>
            <a:r>
              <a:rPr lang="fr-FR" sz="1200" dirty="0"/>
              <a:t>bilatérale</a:t>
            </a:r>
            <a:endParaRPr lang="fr-FR" sz="1200" b="1" dirty="0"/>
          </a:p>
        </p:txBody>
      </p:sp>
      <p:sp>
        <p:nvSpPr>
          <p:cNvPr id="12" name="Rectangle 11">
            <a:extLst>
              <a:ext uri="{FF2B5EF4-FFF2-40B4-BE49-F238E27FC236}">
                <a16:creationId xmlns:a16="http://schemas.microsoft.com/office/drawing/2014/main" id="{A66BC4B8-26B7-91A2-BFCC-2414684205CE}"/>
              </a:ext>
            </a:extLst>
          </p:cNvPr>
          <p:cNvSpPr/>
          <p:nvPr/>
        </p:nvSpPr>
        <p:spPr>
          <a:xfrm>
            <a:off x="9369159" y="3849547"/>
            <a:ext cx="1604039" cy="843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DE895E37-A69C-6392-4122-D9F2953D5660}"/>
              </a:ext>
            </a:extLst>
          </p:cNvPr>
          <p:cNvSpPr/>
          <p:nvPr/>
        </p:nvSpPr>
        <p:spPr>
          <a:xfrm>
            <a:off x="6727293" y="2816452"/>
            <a:ext cx="1604039" cy="843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DB6FACFC-0730-531E-61C8-8948E9627669}"/>
              </a:ext>
            </a:extLst>
          </p:cNvPr>
          <p:cNvSpPr txBox="1"/>
          <p:nvPr/>
        </p:nvSpPr>
        <p:spPr>
          <a:xfrm>
            <a:off x="5954689" y="4765373"/>
            <a:ext cx="5033349" cy="307777"/>
          </a:xfrm>
          <a:prstGeom prst="rect">
            <a:avLst/>
          </a:prstGeom>
          <a:noFill/>
          <a:ln>
            <a:solidFill>
              <a:schemeClr val="tx1"/>
            </a:solidFill>
            <a:prstDash val="lgDash"/>
          </a:ln>
        </p:spPr>
        <p:txBody>
          <a:bodyPr wrap="square" rtlCol="0">
            <a:spAutoFit/>
          </a:bodyPr>
          <a:lstStyle/>
          <a:p>
            <a:pPr algn="ctr"/>
            <a:r>
              <a:rPr lang="fr-FR" sz="1400" dirty="0"/>
              <a:t>Haute intensité</a:t>
            </a:r>
          </a:p>
        </p:txBody>
      </p:sp>
    </p:spTree>
    <p:custDataLst>
      <p:tags r:id="rId1"/>
    </p:custDataLst>
    <p:extLst>
      <p:ext uri="{BB962C8B-B14F-4D97-AF65-F5344CB8AC3E}">
        <p14:creationId xmlns:p14="http://schemas.microsoft.com/office/powerpoint/2010/main" val="613474430"/>
      </p:ext>
    </p:extLst>
  </p:cSld>
  <p:clrMapOvr>
    <a:masterClrMapping/>
  </p:clrMapOvr>
  <mc:AlternateContent xmlns:mc="http://schemas.openxmlformats.org/markup-compatibility/2006" xmlns:p14="http://schemas.microsoft.com/office/powerpoint/2010/main">
    <mc:Choice Requires="p14">
      <p:transition spd="slow" p14:dur="2000" advTm="94482"/>
    </mc:Choice>
    <mc:Fallback xmlns="">
      <p:transition spd="slow" advTm="94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25" grpId="0">
        <p:bldAsOne/>
      </p:bldGraphic>
      <p:bldP spid="26" grpId="0" animBg="1"/>
      <p:bldP spid="29" grpId="0" animBg="1"/>
      <p:bldP spid="30" grpId="0" animBg="1"/>
      <p:bldP spid="27" grpId="0" animBg="1"/>
      <p:bldP spid="35" grpId="0"/>
      <p:bldP spid="12" grpId="0" animBg="1"/>
      <p:bldP spid="36" grpId="0" animBg="1"/>
      <p:bldP spid="37" grpId="0" animBg="1"/>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368C6E5-D29A-7914-FBE1-48DC8C0C7924}"/>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A1CEC6DA-487E-35CC-3A11-9765D4B44886}"/>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BD1CB65-55F8-F1F5-F42E-0280173ADE03}"/>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329C866B-9710-2E73-87C7-03DB78E2B183}"/>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CE1B8D3-927E-F8F7-6DB4-980FC7236265}"/>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D741DF2A-B843-63C8-9AFC-435CF579DF02}"/>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25F90643-BB2A-2FCF-9C62-570D177845F7}"/>
              </a:ext>
            </a:extLst>
          </p:cNvPr>
          <p:cNvSpPr txBox="1"/>
          <p:nvPr/>
        </p:nvSpPr>
        <p:spPr>
          <a:xfrm>
            <a:off x="5172021" y="620250"/>
            <a:ext cx="1487676" cy="461665"/>
          </a:xfrm>
          <a:prstGeom prst="rect">
            <a:avLst/>
          </a:prstGeom>
          <a:noFill/>
        </p:spPr>
        <p:txBody>
          <a:bodyPr wrap="square" rtlCol="0">
            <a:spAutoFit/>
          </a:bodyPr>
          <a:lstStyle/>
          <a:p>
            <a:pPr algn="ctr"/>
            <a:r>
              <a:rPr lang="fr-FR" sz="2400" dirty="0"/>
              <a:t>HABIT-ILE</a:t>
            </a:r>
          </a:p>
        </p:txBody>
      </p:sp>
      <p:pic>
        <p:nvPicPr>
          <p:cNvPr id="41" name="Picture 2" descr="BEaCHILD | IMT Atlantique">
            <a:extLst>
              <a:ext uri="{FF2B5EF4-FFF2-40B4-BE49-F238E27FC236}">
                <a16:creationId xmlns:a16="http://schemas.microsoft.com/office/drawing/2014/main" id="{F908B280-3551-415D-BC59-09F04733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42" name="Image 41" descr="Une image contenant texte, matériel, objets métalliques&#10;&#10;Description générée automatiquement">
            <a:extLst>
              <a:ext uri="{FF2B5EF4-FFF2-40B4-BE49-F238E27FC236}">
                <a16:creationId xmlns:a16="http://schemas.microsoft.com/office/drawing/2014/main" id="{BCECD900-6A8E-6721-9518-078C43051A2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67" name="ZoneTexte 66">
            <a:extLst>
              <a:ext uri="{FF2B5EF4-FFF2-40B4-BE49-F238E27FC236}">
                <a16:creationId xmlns:a16="http://schemas.microsoft.com/office/drawing/2014/main" id="{60F6CF55-2D13-201F-2316-F7A2EE499050}"/>
              </a:ext>
            </a:extLst>
          </p:cNvPr>
          <p:cNvSpPr txBox="1"/>
          <p:nvPr/>
        </p:nvSpPr>
        <p:spPr>
          <a:xfrm>
            <a:off x="11129135" y="6120388"/>
            <a:ext cx="577402" cy="338554"/>
          </a:xfrm>
          <a:prstGeom prst="rect">
            <a:avLst/>
          </a:prstGeom>
          <a:noFill/>
          <a:ln w="9525">
            <a:solidFill>
              <a:schemeClr val="tx1"/>
            </a:solidFill>
          </a:ln>
        </p:spPr>
        <p:txBody>
          <a:bodyPr wrap="none" rtlCol="0">
            <a:spAutoFit/>
          </a:bodyPr>
          <a:lstStyle/>
          <a:p>
            <a:r>
              <a:rPr lang="fr-FR" sz="1600" i="1" dirty="0"/>
              <a:t>5/25</a:t>
            </a:r>
          </a:p>
        </p:txBody>
      </p:sp>
      <p:pic>
        <p:nvPicPr>
          <p:cNvPr id="68" name="Picture 2" descr="Soins de santé - Icônes médical gratuites">
            <a:extLst>
              <a:ext uri="{FF2B5EF4-FFF2-40B4-BE49-F238E27FC236}">
                <a16:creationId xmlns:a16="http://schemas.microsoft.com/office/drawing/2014/main" id="{0FA7C79F-E925-BEF4-E120-9D3C4471E4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807" y="544247"/>
            <a:ext cx="454252" cy="45425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43288AA-A150-EBBB-DAEA-22E8649079E9}"/>
              </a:ext>
            </a:extLst>
          </p:cNvPr>
          <p:cNvSpPr/>
          <p:nvPr/>
        </p:nvSpPr>
        <p:spPr>
          <a:xfrm>
            <a:off x="489338" y="-1156"/>
            <a:ext cx="2747496"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t>Introduction</a:t>
            </a:r>
            <a:endParaRPr kumimoji="0" lang="en-US" sz="1800" b="0" i="0" u="none" strike="noStrike" cap="none" spc="0" normalizeH="0" baseline="0" dirty="0">
              <a:ln>
                <a:noFill/>
              </a:ln>
              <a:effectLst/>
              <a:uFillTx/>
              <a:sym typeface="Calibri"/>
            </a:endParaRPr>
          </a:p>
        </p:txBody>
      </p:sp>
      <p:sp>
        <p:nvSpPr>
          <p:cNvPr id="32" name="Rectangle 31">
            <a:extLst>
              <a:ext uri="{FF2B5EF4-FFF2-40B4-BE49-F238E27FC236}">
                <a16:creationId xmlns:a16="http://schemas.microsoft.com/office/drawing/2014/main" id="{FE5FDD2E-2E19-636F-F7AD-268E37B7277D}"/>
              </a:ext>
            </a:extLst>
          </p:cNvPr>
          <p:cNvSpPr/>
          <p:nvPr/>
        </p:nvSpPr>
        <p:spPr>
          <a:xfrm>
            <a:off x="3242547" y="-1261"/>
            <a:ext cx="2765760"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33" name="Rectangle 32">
            <a:extLst>
              <a:ext uri="{FF2B5EF4-FFF2-40B4-BE49-F238E27FC236}">
                <a16:creationId xmlns:a16="http://schemas.microsoft.com/office/drawing/2014/main" id="{3D270377-B42E-5798-7BA2-E3CB398083EB}"/>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34" name="Rectangle 33">
            <a:extLst>
              <a:ext uri="{FF2B5EF4-FFF2-40B4-BE49-F238E27FC236}">
                <a16:creationId xmlns:a16="http://schemas.microsoft.com/office/drawing/2014/main" id="{0C7EEA7D-8E87-92DE-13BB-6E26ADCBE845}"/>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
        <p:nvSpPr>
          <p:cNvPr id="23" name="ZoneTexte 31">
            <a:extLst>
              <a:ext uri="{FF2B5EF4-FFF2-40B4-BE49-F238E27FC236}">
                <a16:creationId xmlns:a16="http://schemas.microsoft.com/office/drawing/2014/main" id="{4BC2C4B7-7AE3-2C51-8CCB-D3B1E996E3F0}"/>
              </a:ext>
            </a:extLst>
          </p:cNvPr>
          <p:cNvSpPr txBox="1"/>
          <p:nvPr/>
        </p:nvSpPr>
        <p:spPr>
          <a:xfrm>
            <a:off x="4705474" y="3603421"/>
            <a:ext cx="2923604" cy="830997"/>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400" b="1" dirty="0"/>
              <a:t>Apprentissage moteur</a:t>
            </a:r>
          </a:p>
        </p:txBody>
      </p:sp>
      <p:sp>
        <p:nvSpPr>
          <p:cNvPr id="24" name="Rectangle 23">
            <a:extLst>
              <a:ext uri="{FF2B5EF4-FFF2-40B4-BE49-F238E27FC236}">
                <a16:creationId xmlns:a16="http://schemas.microsoft.com/office/drawing/2014/main" id="{2905EF12-5302-3A6F-0C74-1419DC68D15E}"/>
              </a:ext>
            </a:extLst>
          </p:cNvPr>
          <p:cNvSpPr/>
          <p:nvPr/>
        </p:nvSpPr>
        <p:spPr>
          <a:xfrm>
            <a:off x="2976004" y="3733728"/>
            <a:ext cx="1107611" cy="276999"/>
          </a:xfrm>
          <a:prstGeom prst="rect">
            <a:avLst/>
          </a:prstGeom>
          <a:solidFill>
            <a:schemeClr val="bg2">
              <a:lumMod val="90000"/>
            </a:schemeClr>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b="1" dirty="0"/>
              <a:t>FONCTIONNEL</a:t>
            </a:r>
          </a:p>
        </p:txBody>
      </p:sp>
      <p:sp>
        <p:nvSpPr>
          <p:cNvPr id="27" name="Rectangle 26">
            <a:extLst>
              <a:ext uri="{FF2B5EF4-FFF2-40B4-BE49-F238E27FC236}">
                <a16:creationId xmlns:a16="http://schemas.microsoft.com/office/drawing/2014/main" id="{094C0DB3-4C76-97D4-B134-FE0A92C5CF2E}"/>
              </a:ext>
            </a:extLst>
          </p:cNvPr>
          <p:cNvSpPr/>
          <p:nvPr/>
        </p:nvSpPr>
        <p:spPr>
          <a:xfrm>
            <a:off x="8301743" y="3695234"/>
            <a:ext cx="1101350" cy="319222"/>
          </a:xfrm>
          <a:prstGeom prst="rect">
            <a:avLst/>
          </a:prstGeom>
          <a:solidFill>
            <a:schemeClr val="bg2">
              <a:lumMod val="90000"/>
            </a:schemeClr>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b="1" dirty="0"/>
              <a:t>MOTIVATION</a:t>
            </a:r>
          </a:p>
        </p:txBody>
      </p:sp>
      <p:sp>
        <p:nvSpPr>
          <p:cNvPr id="28" name="Rectangle 27">
            <a:extLst>
              <a:ext uri="{FF2B5EF4-FFF2-40B4-BE49-F238E27FC236}">
                <a16:creationId xmlns:a16="http://schemas.microsoft.com/office/drawing/2014/main" id="{B605B1EC-6B9D-F488-706D-CABB7CE4C8D3}"/>
              </a:ext>
            </a:extLst>
          </p:cNvPr>
          <p:cNvSpPr/>
          <p:nvPr/>
        </p:nvSpPr>
        <p:spPr>
          <a:xfrm>
            <a:off x="4504176" y="2933191"/>
            <a:ext cx="1277273" cy="461665"/>
          </a:xfrm>
          <a:prstGeom prst="rect">
            <a:avLst/>
          </a:prstGeom>
          <a:solidFill>
            <a:schemeClr val="bg2">
              <a:lumMod val="90000"/>
            </a:schemeClr>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b="1" dirty="0"/>
              <a:t>SANS GUIDANCE </a:t>
            </a:r>
          </a:p>
          <a:p>
            <a:pPr algn="ctr"/>
            <a:r>
              <a:rPr lang="fr-FR" sz="1200" b="1" dirty="0"/>
              <a:t>MANUELLE</a:t>
            </a:r>
          </a:p>
        </p:txBody>
      </p:sp>
      <p:pic>
        <p:nvPicPr>
          <p:cNvPr id="35" name="Image 34">
            <a:extLst>
              <a:ext uri="{FF2B5EF4-FFF2-40B4-BE49-F238E27FC236}">
                <a16:creationId xmlns:a16="http://schemas.microsoft.com/office/drawing/2014/main" id="{0E40DDE0-94C4-B0ED-271A-42B00F72CA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0995" y="4297576"/>
            <a:ext cx="1282345" cy="918365"/>
          </a:xfrm>
          <a:prstGeom prst="rect">
            <a:avLst/>
          </a:prstGeom>
          <a:ln w="38100">
            <a:solidFill>
              <a:schemeClr val="bg1"/>
            </a:solidFill>
          </a:ln>
        </p:spPr>
      </p:pic>
      <p:sp>
        <p:nvSpPr>
          <p:cNvPr id="36" name="ZoneTexte 34">
            <a:extLst>
              <a:ext uri="{FF2B5EF4-FFF2-40B4-BE49-F238E27FC236}">
                <a16:creationId xmlns:a16="http://schemas.microsoft.com/office/drawing/2014/main" id="{EEC1126E-43B4-ED6E-D795-0DE4319934A3}"/>
              </a:ext>
            </a:extLst>
          </p:cNvPr>
          <p:cNvSpPr txBox="1"/>
          <p:nvPr/>
        </p:nvSpPr>
        <p:spPr>
          <a:xfrm>
            <a:off x="7445994" y="5290652"/>
            <a:ext cx="733910" cy="369332"/>
          </a:xfrm>
          <a:prstGeom prst="rect">
            <a:avLst/>
          </a:prstGeom>
          <a:solidFill>
            <a:schemeClr val="bg2">
              <a:lumMod val="9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t>FUN !</a:t>
            </a:r>
          </a:p>
        </p:txBody>
      </p:sp>
      <p:sp>
        <p:nvSpPr>
          <p:cNvPr id="37" name="Rectangle à coins arrondis 35">
            <a:extLst>
              <a:ext uri="{FF2B5EF4-FFF2-40B4-BE49-F238E27FC236}">
                <a16:creationId xmlns:a16="http://schemas.microsoft.com/office/drawing/2014/main" id="{98E2B30C-6448-936A-5DEF-50A6E37CC82B}"/>
              </a:ext>
            </a:extLst>
          </p:cNvPr>
          <p:cNvSpPr/>
          <p:nvPr/>
        </p:nvSpPr>
        <p:spPr>
          <a:xfrm>
            <a:off x="3468548" y="1842482"/>
            <a:ext cx="5350252" cy="3838306"/>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38" name="Image 37">
            <a:extLst>
              <a:ext uri="{FF2B5EF4-FFF2-40B4-BE49-F238E27FC236}">
                <a16:creationId xmlns:a16="http://schemas.microsoft.com/office/drawing/2014/main" id="{F730E138-D403-0B41-3DA0-0ACC6D04FB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28723" y="1323725"/>
            <a:ext cx="1059693" cy="1475069"/>
          </a:xfrm>
          <a:prstGeom prst="rect">
            <a:avLst/>
          </a:prstGeom>
        </p:spPr>
      </p:pic>
      <p:pic>
        <p:nvPicPr>
          <p:cNvPr id="39" name="Image 38">
            <a:extLst>
              <a:ext uri="{FF2B5EF4-FFF2-40B4-BE49-F238E27FC236}">
                <a16:creationId xmlns:a16="http://schemas.microsoft.com/office/drawing/2014/main" id="{0A7B6297-B17A-CB24-698A-7B30DD3B2F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61946" y="2326794"/>
            <a:ext cx="1058194" cy="1330427"/>
          </a:xfrm>
          <a:prstGeom prst="rect">
            <a:avLst/>
          </a:prstGeom>
        </p:spPr>
      </p:pic>
      <p:pic>
        <p:nvPicPr>
          <p:cNvPr id="40" name="Image 39">
            <a:extLst>
              <a:ext uri="{FF2B5EF4-FFF2-40B4-BE49-F238E27FC236}">
                <a16:creationId xmlns:a16="http://schemas.microsoft.com/office/drawing/2014/main" id="{E7423D28-2107-FAD8-ACA6-53B0DB9267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4255" y="2333633"/>
            <a:ext cx="1058194" cy="1330427"/>
          </a:xfrm>
          <a:prstGeom prst="rect">
            <a:avLst/>
          </a:prstGeom>
        </p:spPr>
      </p:pic>
      <p:pic>
        <p:nvPicPr>
          <p:cNvPr id="43" name="Image 42">
            <a:extLst>
              <a:ext uri="{FF2B5EF4-FFF2-40B4-BE49-F238E27FC236}">
                <a16:creationId xmlns:a16="http://schemas.microsoft.com/office/drawing/2014/main" id="{AF6A2853-2553-089C-D504-DA404C6072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5468" y="4708776"/>
            <a:ext cx="2267189" cy="1294643"/>
          </a:xfrm>
          <a:prstGeom prst="rect">
            <a:avLst/>
          </a:prstGeom>
          <a:ln w="38100">
            <a:solidFill>
              <a:schemeClr val="bg1"/>
            </a:solidFill>
          </a:ln>
        </p:spPr>
      </p:pic>
      <p:sp>
        <p:nvSpPr>
          <p:cNvPr id="44" name="ZoneTexte 40">
            <a:extLst>
              <a:ext uri="{FF2B5EF4-FFF2-40B4-BE49-F238E27FC236}">
                <a16:creationId xmlns:a16="http://schemas.microsoft.com/office/drawing/2014/main" id="{258E7263-AABD-544C-573E-CDA22DB95CAA}"/>
              </a:ext>
            </a:extLst>
          </p:cNvPr>
          <p:cNvSpPr txBox="1"/>
          <p:nvPr/>
        </p:nvSpPr>
        <p:spPr>
          <a:xfrm>
            <a:off x="2364619" y="4560838"/>
            <a:ext cx="2651176" cy="646331"/>
          </a:xfrm>
          <a:prstGeom prst="rect">
            <a:avLst/>
          </a:prstGeom>
          <a:solidFill>
            <a:schemeClr val="bg2">
              <a:lumMod val="9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t>De l’intensité et beaucoup de</a:t>
            </a:r>
            <a:r>
              <a:rPr lang="fr-FR" dirty="0"/>
              <a:t>….</a:t>
            </a:r>
          </a:p>
        </p:txBody>
      </p:sp>
      <p:pic>
        <p:nvPicPr>
          <p:cNvPr id="45" name="Image 44">
            <a:extLst>
              <a:ext uri="{FF2B5EF4-FFF2-40B4-BE49-F238E27FC236}">
                <a16:creationId xmlns:a16="http://schemas.microsoft.com/office/drawing/2014/main" id="{A2416C27-4B9B-2862-B254-8F5A566B939D}"/>
              </a:ext>
            </a:extLst>
          </p:cNvPr>
          <p:cNvPicPr preferRelativeResize="0">
            <a:picLocks/>
          </p:cNvPicPr>
          <p:nvPr/>
        </p:nvPicPr>
        <p:blipFill>
          <a:blip r:embed="rId12" cstate="print">
            <a:extLst>
              <a:ext uri="{28A0092B-C50C-407E-A947-70E740481C1C}">
                <a14:useLocalDpi xmlns:a14="http://schemas.microsoft.com/office/drawing/2010/main" val="0"/>
              </a:ext>
            </a:extLst>
          </a:blip>
          <a:stretch>
            <a:fillRect/>
          </a:stretch>
        </p:blipFill>
        <p:spPr>
          <a:xfrm>
            <a:off x="6464988" y="1333220"/>
            <a:ext cx="1058194" cy="1476952"/>
          </a:xfrm>
          <a:prstGeom prst="rect">
            <a:avLst/>
          </a:prstGeom>
        </p:spPr>
      </p:pic>
      <p:sp>
        <p:nvSpPr>
          <p:cNvPr id="46" name="ZoneTexte 43">
            <a:extLst>
              <a:ext uri="{FF2B5EF4-FFF2-40B4-BE49-F238E27FC236}">
                <a16:creationId xmlns:a16="http://schemas.microsoft.com/office/drawing/2014/main" id="{38BAAB06-28B4-08A4-1187-35FEDCC58059}"/>
              </a:ext>
            </a:extLst>
          </p:cNvPr>
          <p:cNvSpPr txBox="1"/>
          <p:nvPr/>
        </p:nvSpPr>
        <p:spPr>
          <a:xfrm>
            <a:off x="6373260" y="3002482"/>
            <a:ext cx="1334210" cy="276999"/>
          </a:xfrm>
          <a:prstGeom prst="rect">
            <a:avLst/>
          </a:prstGeom>
          <a:solidFill>
            <a:schemeClr val="bg2">
              <a:lumMod val="9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b="1" dirty="0"/>
              <a:t>STRUCTURATION</a:t>
            </a:r>
          </a:p>
        </p:txBody>
      </p:sp>
      <p:sp>
        <p:nvSpPr>
          <p:cNvPr id="47" name="ZoneTexte 46">
            <a:extLst>
              <a:ext uri="{FF2B5EF4-FFF2-40B4-BE49-F238E27FC236}">
                <a16:creationId xmlns:a16="http://schemas.microsoft.com/office/drawing/2014/main" id="{C5BE50D2-1DCB-C508-E286-57163C649A5E}"/>
              </a:ext>
            </a:extLst>
          </p:cNvPr>
          <p:cNvSpPr txBox="1"/>
          <p:nvPr/>
        </p:nvSpPr>
        <p:spPr>
          <a:xfrm>
            <a:off x="3248376" y="6110228"/>
            <a:ext cx="6180417" cy="338554"/>
          </a:xfrm>
          <a:prstGeom prst="rect">
            <a:avLst/>
          </a:prstGeom>
          <a:noFill/>
        </p:spPr>
        <p:txBody>
          <a:bodyPr wrap="square">
            <a:spAutoFit/>
          </a:bodyPr>
          <a:lstStyle/>
          <a:p>
            <a:r>
              <a:rPr lang="fr-FR" sz="800" dirty="0"/>
              <a:t>²Bleyenheuft, Yannick, et Andrew M. Gordon. « Hand-Arm </a:t>
            </a:r>
            <a:r>
              <a:rPr lang="fr-FR" sz="800" dirty="0" err="1"/>
              <a:t>Bimanual</a:t>
            </a:r>
            <a:r>
              <a:rPr lang="fr-FR" sz="800" dirty="0"/>
              <a:t> Intensive </a:t>
            </a:r>
            <a:r>
              <a:rPr lang="fr-FR" sz="800" dirty="0" err="1"/>
              <a:t>Therapy</a:t>
            </a:r>
            <a:r>
              <a:rPr lang="fr-FR" sz="800" dirty="0"/>
              <a:t> </a:t>
            </a:r>
            <a:r>
              <a:rPr lang="fr-FR" sz="800" dirty="0" err="1"/>
              <a:t>Including</a:t>
            </a:r>
            <a:r>
              <a:rPr lang="fr-FR" sz="800" dirty="0"/>
              <a:t> </a:t>
            </a:r>
            <a:r>
              <a:rPr lang="fr-FR" sz="800" dirty="0" err="1"/>
              <a:t>Lower</a:t>
            </a:r>
            <a:r>
              <a:rPr lang="fr-FR" sz="800" dirty="0"/>
              <a:t> </a:t>
            </a:r>
            <a:r>
              <a:rPr lang="fr-FR" sz="800" dirty="0" err="1"/>
              <a:t>Extremities</a:t>
            </a:r>
            <a:r>
              <a:rPr lang="fr-FR" sz="800" dirty="0"/>
              <a:t> (HABITILE) for </a:t>
            </a:r>
            <a:r>
              <a:rPr lang="fr-FR" sz="800" dirty="0" err="1"/>
              <a:t>Children</a:t>
            </a:r>
            <a:r>
              <a:rPr lang="fr-FR" sz="800" dirty="0"/>
              <a:t> </a:t>
            </a:r>
            <a:r>
              <a:rPr lang="fr-FR" sz="800" dirty="0" err="1"/>
              <a:t>with</a:t>
            </a:r>
            <a:r>
              <a:rPr lang="fr-FR" sz="800" dirty="0"/>
              <a:t> </a:t>
            </a:r>
            <a:r>
              <a:rPr lang="fr-FR" sz="800" dirty="0" err="1"/>
              <a:t>Cerebral</a:t>
            </a:r>
            <a:r>
              <a:rPr lang="fr-FR" sz="800" dirty="0"/>
              <a:t> </a:t>
            </a:r>
            <a:r>
              <a:rPr lang="fr-FR" sz="800" dirty="0" err="1"/>
              <a:t>Palsy</a:t>
            </a:r>
            <a:r>
              <a:rPr lang="fr-FR" sz="800" dirty="0"/>
              <a:t> ». Physical &amp; </a:t>
            </a:r>
            <a:r>
              <a:rPr lang="fr-FR" sz="800" dirty="0" err="1"/>
              <a:t>Occupational</a:t>
            </a:r>
            <a:r>
              <a:rPr lang="fr-FR" sz="800" dirty="0"/>
              <a:t> </a:t>
            </a:r>
            <a:r>
              <a:rPr lang="fr-FR" sz="800" dirty="0" err="1"/>
              <a:t>Therapy</a:t>
            </a:r>
            <a:r>
              <a:rPr lang="fr-FR" sz="800" dirty="0"/>
              <a:t> In </a:t>
            </a:r>
            <a:r>
              <a:rPr lang="fr-FR" sz="800" dirty="0" err="1"/>
              <a:t>Pediatrics</a:t>
            </a:r>
            <a:r>
              <a:rPr lang="fr-FR" sz="800" dirty="0"/>
              <a:t> 34, no 4 (novembre 2014)</a:t>
            </a:r>
          </a:p>
        </p:txBody>
      </p:sp>
      <p:sp>
        <p:nvSpPr>
          <p:cNvPr id="3" name="ZoneTexte 2">
            <a:extLst>
              <a:ext uri="{FF2B5EF4-FFF2-40B4-BE49-F238E27FC236}">
                <a16:creationId xmlns:a16="http://schemas.microsoft.com/office/drawing/2014/main" id="{00540187-950A-AFC0-0C48-6CAC48EED2D5}"/>
              </a:ext>
            </a:extLst>
          </p:cNvPr>
          <p:cNvSpPr txBox="1"/>
          <p:nvPr/>
        </p:nvSpPr>
        <p:spPr>
          <a:xfrm>
            <a:off x="9267689" y="963662"/>
            <a:ext cx="2201819" cy="523220"/>
          </a:xfrm>
          <a:prstGeom prst="rect">
            <a:avLst/>
          </a:prstGeom>
          <a:noFill/>
        </p:spPr>
        <p:txBody>
          <a:bodyPr wrap="square" rtlCol="0">
            <a:spAutoFit/>
          </a:bodyPr>
          <a:lstStyle/>
          <a:p>
            <a:r>
              <a:rPr lang="fr-FR" sz="1400" dirty="0"/>
              <a:t>Efficace pour les enfants de plus de 6 ans</a:t>
            </a:r>
          </a:p>
        </p:txBody>
      </p:sp>
      <p:pic>
        <p:nvPicPr>
          <p:cNvPr id="2050" name="Picture 2" descr="Icones Valide, images Valide png et ico (page 12)">
            <a:extLst>
              <a:ext uri="{FF2B5EF4-FFF2-40B4-BE49-F238E27FC236}">
                <a16:creationId xmlns:a16="http://schemas.microsoft.com/office/drawing/2014/main" id="{B0AC6CDF-3922-669E-0F38-41DF6EA2E4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59942" y="1000373"/>
            <a:ext cx="412064" cy="41206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4C09871-9EDE-B3B3-328E-0BEE269149AE}"/>
              </a:ext>
            </a:extLst>
          </p:cNvPr>
          <p:cNvSpPr/>
          <p:nvPr/>
        </p:nvSpPr>
        <p:spPr>
          <a:xfrm>
            <a:off x="8513340" y="851082"/>
            <a:ext cx="3051851" cy="7483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3139831553"/>
      </p:ext>
    </p:extLst>
  </p:cSld>
  <p:clrMapOvr>
    <a:masterClrMapping/>
  </p:clrMapOvr>
  <mc:AlternateContent xmlns:mc="http://schemas.openxmlformats.org/markup-compatibility/2006" xmlns:p14="http://schemas.microsoft.com/office/powerpoint/2010/main">
    <mc:Choice Requires="p14">
      <p:transition spd="slow" p14:dur="2000" advTm="37514"/>
    </mc:Choice>
    <mc:Fallback xmlns="">
      <p:transition spd="slow" advTm="375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animBg="1"/>
      <p:bldP spid="36" grpId="0" animBg="1"/>
      <p:bldP spid="44" grpId="0" animBg="1"/>
      <p:bldP spid="46" grpId="0" animBg="1"/>
      <p:bldP spid="3" grpId="0"/>
      <p:bldP spid="10"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368C6E5-D29A-7914-FBE1-48DC8C0C7924}"/>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A1CEC6DA-487E-35CC-3A11-9765D4B44886}"/>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BD1CB65-55F8-F1F5-F42E-0280173ADE03}"/>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329C866B-9710-2E73-87C7-03DB78E2B183}"/>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CE1B8D3-927E-F8F7-6DB4-980FC7236265}"/>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D741DF2A-B843-63C8-9AFC-435CF579DF02}"/>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BEBCFB94-6BB2-A549-DDC5-A012CF293932}"/>
              </a:ext>
            </a:extLst>
          </p:cNvPr>
          <p:cNvSpPr txBox="1"/>
          <p:nvPr/>
        </p:nvSpPr>
        <p:spPr>
          <a:xfrm>
            <a:off x="4245711" y="632088"/>
            <a:ext cx="3323302" cy="461665"/>
          </a:xfrm>
          <a:prstGeom prst="rect">
            <a:avLst/>
          </a:prstGeom>
          <a:noFill/>
        </p:spPr>
        <p:txBody>
          <a:bodyPr wrap="square" rtlCol="0">
            <a:spAutoFit/>
          </a:bodyPr>
          <a:lstStyle/>
          <a:p>
            <a:pPr algn="ctr"/>
            <a:r>
              <a:rPr lang="fr-FR" sz="2400" dirty="0"/>
              <a:t>Projet CAP</a:t>
            </a:r>
          </a:p>
        </p:txBody>
      </p:sp>
      <p:grpSp>
        <p:nvGrpSpPr>
          <p:cNvPr id="25" name="Groupe 24">
            <a:extLst>
              <a:ext uri="{FF2B5EF4-FFF2-40B4-BE49-F238E27FC236}">
                <a16:creationId xmlns:a16="http://schemas.microsoft.com/office/drawing/2014/main" id="{6CCD2B72-0EC5-A384-4E24-29919B5FCF06}"/>
              </a:ext>
            </a:extLst>
          </p:cNvPr>
          <p:cNvGrpSpPr/>
          <p:nvPr/>
        </p:nvGrpSpPr>
        <p:grpSpPr>
          <a:xfrm>
            <a:off x="5444852" y="1772504"/>
            <a:ext cx="5881713" cy="3272162"/>
            <a:chOff x="1046327" y="1696179"/>
            <a:chExt cx="5881713" cy="3272162"/>
          </a:xfrm>
        </p:grpSpPr>
        <p:sp>
          <p:nvSpPr>
            <p:cNvPr id="26" name="Rectangle 25">
              <a:extLst>
                <a:ext uri="{FF2B5EF4-FFF2-40B4-BE49-F238E27FC236}">
                  <a16:creationId xmlns:a16="http://schemas.microsoft.com/office/drawing/2014/main" id="{5C8D69CE-DB49-0472-E5CD-CAAB48056309}"/>
                </a:ext>
              </a:extLst>
            </p:cNvPr>
            <p:cNvSpPr/>
            <p:nvPr/>
          </p:nvSpPr>
          <p:spPr>
            <a:xfrm>
              <a:off x="1046327" y="2506879"/>
              <a:ext cx="533369" cy="1080141"/>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solidFill>
                    <a:schemeClr val="bg2">
                      <a:lumMod val="25000"/>
                    </a:schemeClr>
                  </a:solidFill>
                </a:rPr>
                <a:t>évaluations</a:t>
              </a:r>
            </a:p>
          </p:txBody>
        </p:sp>
        <p:sp>
          <p:nvSpPr>
            <p:cNvPr id="27" name="Rectangle 26">
              <a:extLst>
                <a:ext uri="{FF2B5EF4-FFF2-40B4-BE49-F238E27FC236}">
                  <a16:creationId xmlns:a16="http://schemas.microsoft.com/office/drawing/2014/main" id="{B4906881-5C53-B220-8939-84AD8D6BF4E7}"/>
                </a:ext>
              </a:extLst>
            </p:cNvPr>
            <p:cNvSpPr/>
            <p:nvPr/>
          </p:nvSpPr>
          <p:spPr>
            <a:xfrm>
              <a:off x="2625174" y="2521129"/>
              <a:ext cx="533369" cy="1082627"/>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solidFill>
                    <a:schemeClr val="bg2">
                      <a:lumMod val="25000"/>
                    </a:schemeClr>
                  </a:solidFill>
                </a:rPr>
                <a:t>évaluations</a:t>
              </a:r>
            </a:p>
          </p:txBody>
        </p:sp>
        <p:sp>
          <p:nvSpPr>
            <p:cNvPr id="28" name="Rectangle 27">
              <a:extLst>
                <a:ext uri="{FF2B5EF4-FFF2-40B4-BE49-F238E27FC236}">
                  <a16:creationId xmlns:a16="http://schemas.microsoft.com/office/drawing/2014/main" id="{6E226695-7635-6F92-64CF-ECCF9C49C3DA}"/>
                </a:ext>
              </a:extLst>
            </p:cNvPr>
            <p:cNvSpPr/>
            <p:nvPr/>
          </p:nvSpPr>
          <p:spPr>
            <a:xfrm>
              <a:off x="5458172" y="2521128"/>
              <a:ext cx="533369" cy="1082627"/>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solidFill>
                    <a:schemeClr val="bg2">
                      <a:lumMod val="25000"/>
                    </a:schemeClr>
                  </a:solidFill>
                </a:rPr>
                <a:t>évaluations</a:t>
              </a:r>
            </a:p>
          </p:txBody>
        </p:sp>
        <p:sp>
          <p:nvSpPr>
            <p:cNvPr id="29" name="Rectangle 28">
              <a:extLst>
                <a:ext uri="{FF2B5EF4-FFF2-40B4-BE49-F238E27FC236}">
                  <a16:creationId xmlns:a16="http://schemas.microsoft.com/office/drawing/2014/main" id="{0D3BDA0E-5A06-8531-1658-6C70D525DA99}"/>
                </a:ext>
              </a:extLst>
            </p:cNvPr>
            <p:cNvSpPr/>
            <p:nvPr/>
          </p:nvSpPr>
          <p:spPr>
            <a:xfrm rot="5400000">
              <a:off x="1561124" y="2629641"/>
              <a:ext cx="1080140" cy="83204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t>Stage HABIT-ILE </a:t>
              </a:r>
            </a:p>
          </p:txBody>
        </p:sp>
        <p:sp>
          <p:nvSpPr>
            <p:cNvPr id="30" name="Rectangle 29">
              <a:extLst>
                <a:ext uri="{FF2B5EF4-FFF2-40B4-BE49-F238E27FC236}">
                  <a16:creationId xmlns:a16="http://schemas.microsoft.com/office/drawing/2014/main" id="{A608C6AE-3E42-3481-6C3D-03281FA38B7B}"/>
                </a:ext>
              </a:extLst>
            </p:cNvPr>
            <p:cNvSpPr/>
            <p:nvPr/>
          </p:nvSpPr>
          <p:spPr>
            <a:xfrm rot="5400000">
              <a:off x="3763645" y="1996684"/>
              <a:ext cx="1080141" cy="2097955"/>
            </a:xfrm>
            <a:prstGeom prst="rect">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100" dirty="0"/>
                <a:t>Activités motrice habituelles</a:t>
              </a:r>
            </a:p>
          </p:txBody>
        </p:sp>
        <p:sp>
          <p:nvSpPr>
            <p:cNvPr id="31" name="Rectangle 30">
              <a:extLst>
                <a:ext uri="{FF2B5EF4-FFF2-40B4-BE49-F238E27FC236}">
                  <a16:creationId xmlns:a16="http://schemas.microsoft.com/office/drawing/2014/main" id="{08F5831C-67AB-E381-B0F1-CC127BDE7C8F}"/>
                </a:ext>
              </a:extLst>
            </p:cNvPr>
            <p:cNvSpPr/>
            <p:nvPr/>
          </p:nvSpPr>
          <p:spPr>
            <a:xfrm>
              <a:off x="1046327" y="3885715"/>
              <a:ext cx="533369" cy="1080141"/>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solidFill>
                    <a:schemeClr val="bg2">
                      <a:lumMod val="25000"/>
                    </a:schemeClr>
                  </a:solidFill>
                </a:rPr>
                <a:t>évaluations</a:t>
              </a:r>
            </a:p>
          </p:txBody>
        </p:sp>
        <p:sp>
          <p:nvSpPr>
            <p:cNvPr id="32" name="Rectangle 31">
              <a:extLst>
                <a:ext uri="{FF2B5EF4-FFF2-40B4-BE49-F238E27FC236}">
                  <a16:creationId xmlns:a16="http://schemas.microsoft.com/office/drawing/2014/main" id="{FAA078E2-7261-B492-981A-F228162E3B63}"/>
                </a:ext>
              </a:extLst>
            </p:cNvPr>
            <p:cNvSpPr/>
            <p:nvPr/>
          </p:nvSpPr>
          <p:spPr>
            <a:xfrm rot="5400000">
              <a:off x="1561123" y="4009765"/>
              <a:ext cx="1080141" cy="832040"/>
            </a:xfrm>
            <a:prstGeom prst="rect">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100" dirty="0"/>
                <a:t>Activités motrice habituelles</a:t>
              </a:r>
            </a:p>
          </p:txBody>
        </p:sp>
        <p:sp>
          <p:nvSpPr>
            <p:cNvPr id="33" name="Rectangle 32">
              <a:extLst>
                <a:ext uri="{FF2B5EF4-FFF2-40B4-BE49-F238E27FC236}">
                  <a16:creationId xmlns:a16="http://schemas.microsoft.com/office/drawing/2014/main" id="{0D37B66B-9AEE-E71B-82A7-F67FFEB988F1}"/>
                </a:ext>
              </a:extLst>
            </p:cNvPr>
            <p:cNvSpPr/>
            <p:nvPr/>
          </p:nvSpPr>
          <p:spPr>
            <a:xfrm>
              <a:off x="2615891" y="3885714"/>
              <a:ext cx="533369" cy="1082627"/>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solidFill>
                    <a:schemeClr val="bg2">
                      <a:lumMod val="25000"/>
                    </a:schemeClr>
                  </a:solidFill>
                </a:rPr>
                <a:t>évaluations</a:t>
              </a:r>
            </a:p>
          </p:txBody>
        </p:sp>
        <p:sp>
          <p:nvSpPr>
            <p:cNvPr id="34" name="Rectangle 33">
              <a:extLst>
                <a:ext uri="{FF2B5EF4-FFF2-40B4-BE49-F238E27FC236}">
                  <a16:creationId xmlns:a16="http://schemas.microsoft.com/office/drawing/2014/main" id="{5AEF8DD8-FE69-2C57-67E6-CE84CBBDA828}"/>
                </a:ext>
              </a:extLst>
            </p:cNvPr>
            <p:cNvSpPr/>
            <p:nvPr/>
          </p:nvSpPr>
          <p:spPr>
            <a:xfrm rot="5400000">
              <a:off x="3763646" y="3376807"/>
              <a:ext cx="1080141" cy="2097955"/>
            </a:xfrm>
            <a:prstGeom prst="rect">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100" dirty="0"/>
                <a:t>Activités motrice habituelles</a:t>
              </a:r>
            </a:p>
          </p:txBody>
        </p:sp>
        <p:sp>
          <p:nvSpPr>
            <p:cNvPr id="35" name="Rectangle 34">
              <a:extLst>
                <a:ext uri="{FF2B5EF4-FFF2-40B4-BE49-F238E27FC236}">
                  <a16:creationId xmlns:a16="http://schemas.microsoft.com/office/drawing/2014/main" id="{E916BFD0-34B3-4132-5ECB-CCB032B7CE96}"/>
                </a:ext>
              </a:extLst>
            </p:cNvPr>
            <p:cNvSpPr/>
            <p:nvPr/>
          </p:nvSpPr>
          <p:spPr>
            <a:xfrm>
              <a:off x="5458172" y="3885714"/>
              <a:ext cx="533369" cy="1082627"/>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solidFill>
                    <a:schemeClr val="bg2">
                      <a:lumMod val="25000"/>
                    </a:schemeClr>
                  </a:solidFill>
                </a:rPr>
                <a:t>évaluations</a:t>
              </a:r>
            </a:p>
          </p:txBody>
        </p:sp>
        <p:sp>
          <p:nvSpPr>
            <p:cNvPr id="36" name="Flèche droite 18">
              <a:extLst>
                <a:ext uri="{FF2B5EF4-FFF2-40B4-BE49-F238E27FC236}">
                  <a16:creationId xmlns:a16="http://schemas.microsoft.com/office/drawing/2014/main" id="{EB1DF5EE-20A1-909E-8DD6-98FE5E35922C}"/>
                </a:ext>
              </a:extLst>
            </p:cNvPr>
            <p:cNvSpPr/>
            <p:nvPr/>
          </p:nvSpPr>
          <p:spPr>
            <a:xfrm>
              <a:off x="1046327" y="2065511"/>
              <a:ext cx="5027597" cy="305625"/>
            </a:xfrm>
            <a:prstGeom prst="rightArrow">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17" tIns="45659" rIns="91317" bIns="45659" rtlCol="0" anchor="ctr"/>
            <a:lstStyle/>
            <a:p>
              <a:pPr algn="ctr"/>
              <a:endParaRPr lang="fr-FR">
                <a:solidFill>
                  <a:schemeClr val="bg2">
                    <a:lumMod val="25000"/>
                  </a:schemeClr>
                </a:solidFill>
              </a:endParaRPr>
            </a:p>
          </p:txBody>
        </p:sp>
        <p:sp>
          <p:nvSpPr>
            <p:cNvPr id="37" name="ZoneTexte 36">
              <a:extLst>
                <a:ext uri="{FF2B5EF4-FFF2-40B4-BE49-F238E27FC236}">
                  <a16:creationId xmlns:a16="http://schemas.microsoft.com/office/drawing/2014/main" id="{92582A08-05F0-5628-AE3D-0D5E91265C78}"/>
                </a:ext>
              </a:extLst>
            </p:cNvPr>
            <p:cNvSpPr txBox="1"/>
            <p:nvPr/>
          </p:nvSpPr>
          <p:spPr>
            <a:xfrm>
              <a:off x="1095608" y="1696179"/>
              <a:ext cx="484088" cy="338554"/>
            </a:xfrm>
            <a:prstGeom prst="rect">
              <a:avLst/>
            </a:prstGeom>
            <a:noFill/>
          </p:spPr>
          <p:txBody>
            <a:bodyPr wrap="square" rtlCol="0">
              <a:spAutoFit/>
            </a:bodyPr>
            <a:lstStyle/>
            <a:p>
              <a:r>
                <a:rPr lang="fr-FR" sz="1600" dirty="0"/>
                <a:t>T0</a:t>
              </a:r>
              <a:endParaRPr lang="en-GB" sz="1600" dirty="0"/>
            </a:p>
          </p:txBody>
        </p:sp>
        <p:sp>
          <p:nvSpPr>
            <p:cNvPr id="38" name="ZoneTexte 37">
              <a:extLst>
                <a:ext uri="{FF2B5EF4-FFF2-40B4-BE49-F238E27FC236}">
                  <a16:creationId xmlns:a16="http://schemas.microsoft.com/office/drawing/2014/main" id="{C9F25663-4599-E20C-A678-1E3E51782EC0}"/>
                </a:ext>
              </a:extLst>
            </p:cNvPr>
            <p:cNvSpPr txBox="1"/>
            <p:nvPr/>
          </p:nvSpPr>
          <p:spPr>
            <a:xfrm>
              <a:off x="2457174" y="1696179"/>
              <a:ext cx="1184935" cy="338554"/>
            </a:xfrm>
            <a:prstGeom prst="rect">
              <a:avLst/>
            </a:prstGeom>
            <a:noFill/>
          </p:spPr>
          <p:txBody>
            <a:bodyPr wrap="square" rtlCol="0">
              <a:spAutoFit/>
            </a:bodyPr>
            <a:lstStyle/>
            <a:p>
              <a:r>
                <a:rPr lang="fr-FR" sz="1600" dirty="0"/>
                <a:t>T0+ 15jrs</a:t>
              </a:r>
              <a:endParaRPr lang="en-GB" sz="1600" dirty="0"/>
            </a:p>
          </p:txBody>
        </p:sp>
        <p:sp>
          <p:nvSpPr>
            <p:cNvPr id="39" name="ZoneTexte 38">
              <a:extLst>
                <a:ext uri="{FF2B5EF4-FFF2-40B4-BE49-F238E27FC236}">
                  <a16:creationId xmlns:a16="http://schemas.microsoft.com/office/drawing/2014/main" id="{44B64FEF-DA3C-CB94-2B04-19212D6A34FF}"/>
                </a:ext>
              </a:extLst>
            </p:cNvPr>
            <p:cNvSpPr txBox="1"/>
            <p:nvPr/>
          </p:nvSpPr>
          <p:spPr>
            <a:xfrm>
              <a:off x="5171361" y="1696179"/>
              <a:ext cx="1184935" cy="338554"/>
            </a:xfrm>
            <a:prstGeom prst="rect">
              <a:avLst/>
            </a:prstGeom>
            <a:noFill/>
          </p:spPr>
          <p:txBody>
            <a:bodyPr wrap="square" rtlCol="0">
              <a:spAutoFit/>
            </a:bodyPr>
            <a:lstStyle/>
            <a:p>
              <a:r>
                <a:rPr lang="fr-FR" sz="1600" dirty="0"/>
                <a:t>T0+ 90jrs</a:t>
              </a:r>
              <a:endParaRPr lang="en-GB" sz="1600" dirty="0"/>
            </a:p>
          </p:txBody>
        </p:sp>
        <p:sp>
          <p:nvSpPr>
            <p:cNvPr id="40" name="Rectangle 39">
              <a:extLst>
                <a:ext uri="{FF2B5EF4-FFF2-40B4-BE49-F238E27FC236}">
                  <a16:creationId xmlns:a16="http://schemas.microsoft.com/office/drawing/2014/main" id="{317F4CBA-02E2-4D6C-37D6-F8793C417B7D}"/>
                </a:ext>
              </a:extLst>
            </p:cNvPr>
            <p:cNvSpPr/>
            <p:nvPr/>
          </p:nvSpPr>
          <p:spPr>
            <a:xfrm rot="5400000">
              <a:off x="5971950" y="4009764"/>
              <a:ext cx="1080140" cy="83204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a:t>Stage HABIT-ILE </a:t>
              </a:r>
            </a:p>
          </p:txBody>
        </p:sp>
      </p:grpSp>
      <p:pic>
        <p:nvPicPr>
          <p:cNvPr id="1028" name="Picture 4" descr="Stickers Tour de Pise - Art &amp; Stick">
            <a:extLst>
              <a:ext uri="{FF2B5EF4-FFF2-40B4-BE49-F238E27FC236}">
                <a16:creationId xmlns:a16="http://schemas.microsoft.com/office/drawing/2014/main" id="{522A12BA-CC78-E778-4B92-981EF92FE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0011" y="1125910"/>
            <a:ext cx="536000" cy="53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ssiers CHA et Voile - Collège Laetitia Bonaparte - Ajaccio">
            <a:extLst>
              <a:ext uri="{FF2B5EF4-FFF2-40B4-BE49-F238E27FC236}">
                <a16:creationId xmlns:a16="http://schemas.microsoft.com/office/drawing/2014/main" id="{E815E52A-ED9A-8F69-91FA-4024FBA1D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088" y="1011666"/>
            <a:ext cx="790054" cy="7900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nneken Pis - Stickers Murals">
            <a:extLst>
              <a:ext uri="{FF2B5EF4-FFF2-40B4-BE49-F238E27FC236}">
                <a16:creationId xmlns:a16="http://schemas.microsoft.com/office/drawing/2014/main" id="{D3000EEF-426A-C060-031A-BA2EBB960B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000" y="1096685"/>
            <a:ext cx="565225" cy="56522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F6342B4A-7F59-38A7-032B-FD94169EDA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8638" y="957756"/>
            <a:ext cx="1125285" cy="843964"/>
          </a:xfrm>
          <a:prstGeom prst="rect">
            <a:avLst/>
          </a:prstGeom>
        </p:spPr>
      </p:pic>
      <p:pic>
        <p:nvPicPr>
          <p:cNvPr id="1036" name="Picture 12" descr="Silhouette enfants PNG Clipart | PNG Mart">
            <a:extLst>
              <a:ext uri="{FF2B5EF4-FFF2-40B4-BE49-F238E27FC236}">
                <a16:creationId xmlns:a16="http://schemas.microsoft.com/office/drawing/2014/main" id="{E20A53F0-710A-C6B6-9156-ECAFFB72BA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0561" y="2500162"/>
            <a:ext cx="533369" cy="533369"/>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a:extLst>
              <a:ext uri="{FF2B5EF4-FFF2-40B4-BE49-F238E27FC236}">
                <a16:creationId xmlns:a16="http://schemas.microsoft.com/office/drawing/2014/main" id="{C77E103E-C2AE-7D3A-6FA0-A3D96A4B0717}"/>
              </a:ext>
            </a:extLst>
          </p:cNvPr>
          <p:cNvSpPr txBox="1"/>
          <p:nvPr/>
        </p:nvSpPr>
        <p:spPr>
          <a:xfrm>
            <a:off x="1627595" y="690722"/>
            <a:ext cx="1672059" cy="307777"/>
          </a:xfrm>
          <a:prstGeom prst="rect">
            <a:avLst/>
          </a:prstGeom>
          <a:noFill/>
        </p:spPr>
        <p:txBody>
          <a:bodyPr wrap="square" rtlCol="0">
            <a:spAutoFit/>
          </a:bodyPr>
          <a:lstStyle/>
          <a:p>
            <a:pPr algn="ctr"/>
            <a:r>
              <a:rPr lang="fr-FR" sz="1400" i="1" dirty="0"/>
              <a:t>Centres d’inclusion</a:t>
            </a:r>
          </a:p>
        </p:txBody>
      </p:sp>
      <p:sp>
        <p:nvSpPr>
          <p:cNvPr id="48" name="ZoneTexte 47">
            <a:extLst>
              <a:ext uri="{FF2B5EF4-FFF2-40B4-BE49-F238E27FC236}">
                <a16:creationId xmlns:a16="http://schemas.microsoft.com/office/drawing/2014/main" id="{14B966E0-A185-E30E-4856-58BFC409F7AB}"/>
              </a:ext>
            </a:extLst>
          </p:cNvPr>
          <p:cNvSpPr txBox="1"/>
          <p:nvPr/>
        </p:nvSpPr>
        <p:spPr>
          <a:xfrm>
            <a:off x="1301839" y="1699943"/>
            <a:ext cx="2356609" cy="307777"/>
          </a:xfrm>
          <a:prstGeom prst="rect">
            <a:avLst/>
          </a:prstGeom>
          <a:noFill/>
        </p:spPr>
        <p:txBody>
          <a:bodyPr wrap="square" rtlCol="0">
            <a:spAutoFit/>
          </a:bodyPr>
          <a:lstStyle/>
          <a:p>
            <a:pPr algn="ctr"/>
            <a:r>
              <a:rPr lang="fr-FR" sz="1400" dirty="0"/>
              <a:t>Pise Brest  Bruxelles  Nantes</a:t>
            </a:r>
          </a:p>
        </p:txBody>
      </p:sp>
      <p:sp>
        <p:nvSpPr>
          <p:cNvPr id="49" name="ZoneTexte 48">
            <a:extLst>
              <a:ext uri="{FF2B5EF4-FFF2-40B4-BE49-F238E27FC236}">
                <a16:creationId xmlns:a16="http://schemas.microsoft.com/office/drawing/2014/main" id="{72414084-B841-73F5-FCAB-C30712B0211C}"/>
              </a:ext>
            </a:extLst>
          </p:cNvPr>
          <p:cNvSpPr txBox="1"/>
          <p:nvPr/>
        </p:nvSpPr>
        <p:spPr>
          <a:xfrm>
            <a:off x="1638240" y="2174611"/>
            <a:ext cx="1672059" cy="307777"/>
          </a:xfrm>
          <a:prstGeom prst="rect">
            <a:avLst/>
          </a:prstGeom>
          <a:noFill/>
        </p:spPr>
        <p:txBody>
          <a:bodyPr wrap="square" rtlCol="0">
            <a:spAutoFit/>
          </a:bodyPr>
          <a:lstStyle/>
          <a:p>
            <a:pPr algn="ctr"/>
            <a:r>
              <a:rPr lang="fr-FR" sz="1400" i="1" dirty="0"/>
              <a:t>Population</a:t>
            </a:r>
          </a:p>
        </p:txBody>
      </p:sp>
      <p:sp>
        <p:nvSpPr>
          <p:cNvPr id="50" name="ZoneTexte 49">
            <a:extLst>
              <a:ext uri="{FF2B5EF4-FFF2-40B4-BE49-F238E27FC236}">
                <a16:creationId xmlns:a16="http://schemas.microsoft.com/office/drawing/2014/main" id="{3E4B3C66-8BEB-224F-1F22-A5BDFEB11214}"/>
              </a:ext>
            </a:extLst>
          </p:cNvPr>
          <p:cNvSpPr txBox="1"/>
          <p:nvPr/>
        </p:nvSpPr>
        <p:spPr>
          <a:xfrm>
            <a:off x="1094013" y="3029168"/>
            <a:ext cx="2625749" cy="523220"/>
          </a:xfrm>
          <a:prstGeom prst="rect">
            <a:avLst/>
          </a:prstGeom>
          <a:noFill/>
        </p:spPr>
        <p:txBody>
          <a:bodyPr wrap="square" rtlCol="0">
            <a:spAutoFit/>
          </a:bodyPr>
          <a:lstStyle/>
          <a:p>
            <a:pPr algn="ctr"/>
            <a:r>
              <a:rPr lang="fr-FR" sz="1400" dirty="0"/>
              <a:t>110 enfants de  1 à 4 ans</a:t>
            </a:r>
          </a:p>
          <a:p>
            <a:pPr algn="ctr"/>
            <a:r>
              <a:rPr lang="fr-FR" sz="1400" dirty="0"/>
              <a:t>50 enfants </a:t>
            </a:r>
            <a:r>
              <a:rPr lang="fr-FR" sz="1400" dirty="0" err="1"/>
              <a:t>PCu</a:t>
            </a:r>
            <a:r>
              <a:rPr lang="fr-FR" sz="1400" dirty="0"/>
              <a:t> - 60 enfants </a:t>
            </a:r>
            <a:r>
              <a:rPr lang="fr-FR" sz="1400" dirty="0" err="1"/>
              <a:t>PCbi</a:t>
            </a:r>
            <a:endParaRPr lang="fr-FR" sz="1400" dirty="0"/>
          </a:p>
        </p:txBody>
      </p:sp>
      <p:pic>
        <p:nvPicPr>
          <p:cNvPr id="1046" name="Picture 22" descr="Motion capture Icon - Download Motion capture Icon 1746378 | Noun Project">
            <a:extLst>
              <a:ext uri="{FF2B5EF4-FFF2-40B4-BE49-F238E27FC236}">
                <a16:creationId xmlns:a16="http://schemas.microsoft.com/office/drawing/2014/main" id="{4103DE65-1D27-D82E-7BBB-BD4DFAAAA0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5490" y="4150324"/>
            <a:ext cx="533370" cy="533370"/>
          </a:xfrm>
          <a:prstGeom prst="rect">
            <a:avLst/>
          </a:prstGeom>
          <a:noFill/>
          <a:extLst>
            <a:ext uri="{909E8E84-426E-40DD-AFC4-6F175D3DCCD1}">
              <a14:hiddenFill xmlns:a14="http://schemas.microsoft.com/office/drawing/2010/main">
                <a:solidFill>
                  <a:srgbClr val="FFFFFF"/>
                </a:solidFill>
              </a14:hiddenFill>
            </a:ext>
          </a:extLst>
        </p:spPr>
      </p:pic>
      <p:sp>
        <p:nvSpPr>
          <p:cNvPr id="56" name="ZoneTexte 55">
            <a:extLst>
              <a:ext uri="{FF2B5EF4-FFF2-40B4-BE49-F238E27FC236}">
                <a16:creationId xmlns:a16="http://schemas.microsoft.com/office/drawing/2014/main" id="{536B58C5-E975-6646-B048-FD61F9F4244A}"/>
              </a:ext>
            </a:extLst>
          </p:cNvPr>
          <p:cNvSpPr txBox="1"/>
          <p:nvPr/>
        </p:nvSpPr>
        <p:spPr>
          <a:xfrm>
            <a:off x="1601072" y="3754207"/>
            <a:ext cx="1672059" cy="307777"/>
          </a:xfrm>
          <a:prstGeom prst="rect">
            <a:avLst/>
          </a:prstGeom>
          <a:noFill/>
        </p:spPr>
        <p:txBody>
          <a:bodyPr wrap="square" rtlCol="0">
            <a:spAutoFit/>
          </a:bodyPr>
          <a:lstStyle/>
          <a:p>
            <a:pPr algn="ctr"/>
            <a:r>
              <a:rPr lang="fr-FR" sz="1400" i="1" dirty="0"/>
              <a:t>Evaluation</a:t>
            </a:r>
          </a:p>
        </p:txBody>
      </p:sp>
      <p:pic>
        <p:nvPicPr>
          <p:cNvPr id="1048" name="Picture 24" descr="Imagerie par résonance magnétique - Icônes médical gratuites">
            <a:extLst>
              <a:ext uri="{FF2B5EF4-FFF2-40B4-BE49-F238E27FC236}">
                <a16:creationId xmlns:a16="http://schemas.microsoft.com/office/drawing/2014/main" id="{3ABDC379-CB1A-DCE1-AF1D-4AC3EEC027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2984" y="4197603"/>
            <a:ext cx="496505" cy="49650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Eeg Icons - SVG and PNG Eeg Icons | Noun Project">
            <a:extLst>
              <a:ext uri="{FF2B5EF4-FFF2-40B4-BE49-F238E27FC236}">
                <a16:creationId xmlns:a16="http://schemas.microsoft.com/office/drawing/2014/main" id="{E4029D8A-5D7E-24BF-F7F1-2C26531DE7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4313" y="4138946"/>
            <a:ext cx="588839" cy="58883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Santé | Icons Gratuite">
            <a:extLst>
              <a:ext uri="{FF2B5EF4-FFF2-40B4-BE49-F238E27FC236}">
                <a16:creationId xmlns:a16="http://schemas.microsoft.com/office/drawing/2014/main" id="{8EDD56D7-ABA5-DEEC-442C-300A027740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6012" y="4141216"/>
            <a:ext cx="531666" cy="531666"/>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2237D650-DA3B-9698-87DC-AC65C982D007}"/>
              </a:ext>
            </a:extLst>
          </p:cNvPr>
          <p:cNvSpPr txBox="1"/>
          <p:nvPr/>
        </p:nvSpPr>
        <p:spPr>
          <a:xfrm>
            <a:off x="709398" y="4656816"/>
            <a:ext cx="3873658" cy="315094"/>
          </a:xfrm>
          <a:prstGeom prst="rect">
            <a:avLst/>
          </a:prstGeom>
          <a:noFill/>
        </p:spPr>
        <p:txBody>
          <a:bodyPr wrap="square" rtlCol="0">
            <a:spAutoFit/>
          </a:bodyPr>
          <a:lstStyle/>
          <a:p>
            <a:pPr algn="ctr"/>
            <a:r>
              <a:rPr lang="fr-FR" sz="1400" dirty="0"/>
              <a:t>Fonctionnelle   Neuro-Imagerie    Biomécanique</a:t>
            </a:r>
          </a:p>
        </p:txBody>
      </p:sp>
      <p:sp>
        <p:nvSpPr>
          <p:cNvPr id="41" name="Rectangle 40">
            <a:extLst>
              <a:ext uri="{FF2B5EF4-FFF2-40B4-BE49-F238E27FC236}">
                <a16:creationId xmlns:a16="http://schemas.microsoft.com/office/drawing/2014/main" id="{9CA81CCE-199E-73FF-D0D0-04C7002BB4D7}"/>
              </a:ext>
            </a:extLst>
          </p:cNvPr>
          <p:cNvSpPr/>
          <p:nvPr/>
        </p:nvSpPr>
        <p:spPr>
          <a:xfrm>
            <a:off x="3283744" y="4092762"/>
            <a:ext cx="1079224" cy="8645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AE6F3BD0-9532-4B0A-4153-85D2D5303A2B}"/>
              </a:ext>
            </a:extLst>
          </p:cNvPr>
          <p:cNvSpPr/>
          <p:nvPr/>
        </p:nvSpPr>
        <p:spPr>
          <a:xfrm>
            <a:off x="2425960" y="3268465"/>
            <a:ext cx="1187963" cy="262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5" name="Picture 2" descr="BEaCHILD | IMT Atlantique">
            <a:extLst>
              <a:ext uri="{FF2B5EF4-FFF2-40B4-BE49-F238E27FC236}">
                <a16:creationId xmlns:a16="http://schemas.microsoft.com/office/drawing/2014/main" id="{A9DEBDFA-F91E-3614-FF0F-0C271BAD74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 75" descr="Une image contenant texte, matériel, objets métalliques&#10;&#10;Description générée automatiquement">
            <a:extLst>
              <a:ext uri="{FF2B5EF4-FFF2-40B4-BE49-F238E27FC236}">
                <a16:creationId xmlns:a16="http://schemas.microsoft.com/office/drawing/2014/main" id="{17C6AD81-D992-62B2-1C16-EAF483C20636}"/>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78" name="ZoneTexte 77">
            <a:extLst>
              <a:ext uri="{FF2B5EF4-FFF2-40B4-BE49-F238E27FC236}">
                <a16:creationId xmlns:a16="http://schemas.microsoft.com/office/drawing/2014/main" id="{3554A73A-919A-3B32-7282-24F025BEDAB7}"/>
              </a:ext>
            </a:extLst>
          </p:cNvPr>
          <p:cNvSpPr txBox="1"/>
          <p:nvPr/>
        </p:nvSpPr>
        <p:spPr>
          <a:xfrm>
            <a:off x="11129135" y="6120388"/>
            <a:ext cx="577402" cy="338554"/>
          </a:xfrm>
          <a:prstGeom prst="rect">
            <a:avLst/>
          </a:prstGeom>
          <a:noFill/>
          <a:ln w="9525">
            <a:solidFill>
              <a:schemeClr val="tx1"/>
            </a:solidFill>
          </a:ln>
        </p:spPr>
        <p:txBody>
          <a:bodyPr wrap="none" rtlCol="0">
            <a:spAutoFit/>
          </a:bodyPr>
          <a:lstStyle/>
          <a:p>
            <a:r>
              <a:rPr lang="fr-FR" sz="1600" i="1" dirty="0"/>
              <a:t>6/25</a:t>
            </a:r>
          </a:p>
        </p:txBody>
      </p:sp>
      <p:pic>
        <p:nvPicPr>
          <p:cNvPr id="7170" name="Picture 2" descr="Soins de santé - Icônes médical gratuites">
            <a:extLst>
              <a:ext uri="{FF2B5EF4-FFF2-40B4-BE49-F238E27FC236}">
                <a16:creationId xmlns:a16="http://schemas.microsoft.com/office/drawing/2014/main" id="{757C9C37-6BAD-448A-3596-7A53A2616A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6807" y="544247"/>
            <a:ext cx="454252" cy="454252"/>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1266A0C3-4310-D2E9-F1BB-950893905862}"/>
              </a:ext>
            </a:extLst>
          </p:cNvPr>
          <p:cNvSpPr/>
          <p:nvPr/>
        </p:nvSpPr>
        <p:spPr>
          <a:xfrm>
            <a:off x="489338" y="-1156"/>
            <a:ext cx="2747496"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t>Introduction</a:t>
            </a:r>
            <a:endParaRPr kumimoji="0" lang="en-US" sz="1800" b="0" i="0" u="none" strike="noStrike" cap="none" spc="0" normalizeH="0" baseline="0" dirty="0">
              <a:ln>
                <a:noFill/>
              </a:ln>
              <a:effectLst/>
              <a:uFillTx/>
              <a:sym typeface="Calibri"/>
            </a:endParaRPr>
          </a:p>
        </p:txBody>
      </p:sp>
      <p:sp>
        <p:nvSpPr>
          <p:cNvPr id="63" name="Rectangle 62">
            <a:extLst>
              <a:ext uri="{FF2B5EF4-FFF2-40B4-BE49-F238E27FC236}">
                <a16:creationId xmlns:a16="http://schemas.microsoft.com/office/drawing/2014/main" id="{E81E84D1-BD17-AA99-28C3-B76DC06BD0D9}"/>
              </a:ext>
            </a:extLst>
          </p:cNvPr>
          <p:cNvSpPr/>
          <p:nvPr/>
        </p:nvSpPr>
        <p:spPr>
          <a:xfrm>
            <a:off x="3242547" y="-1261"/>
            <a:ext cx="2765760"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64" name="Rectangle 63">
            <a:extLst>
              <a:ext uri="{FF2B5EF4-FFF2-40B4-BE49-F238E27FC236}">
                <a16:creationId xmlns:a16="http://schemas.microsoft.com/office/drawing/2014/main" id="{EC79BF01-DE21-EC3B-A205-4B6F88145F57}"/>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65" name="Rectangle 64">
            <a:extLst>
              <a:ext uri="{FF2B5EF4-FFF2-40B4-BE49-F238E27FC236}">
                <a16:creationId xmlns:a16="http://schemas.microsoft.com/office/drawing/2014/main" id="{E281C9B3-BD2A-69F3-85E9-71156125D59B}"/>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sp>
        <p:nvSpPr>
          <p:cNvPr id="51" name="ZoneTexte 50">
            <a:extLst>
              <a:ext uri="{FF2B5EF4-FFF2-40B4-BE49-F238E27FC236}">
                <a16:creationId xmlns:a16="http://schemas.microsoft.com/office/drawing/2014/main" id="{1B219B3E-1B3A-9709-018E-D561D5AAC10A}"/>
              </a:ext>
            </a:extLst>
          </p:cNvPr>
          <p:cNvSpPr txBox="1"/>
          <p:nvPr/>
        </p:nvSpPr>
        <p:spPr>
          <a:xfrm>
            <a:off x="2646721" y="6003026"/>
            <a:ext cx="8394371" cy="461665"/>
          </a:xfrm>
          <a:prstGeom prst="rect">
            <a:avLst/>
          </a:prstGeom>
          <a:noFill/>
        </p:spPr>
        <p:txBody>
          <a:bodyPr wrap="square">
            <a:spAutoFit/>
          </a:bodyPr>
          <a:lstStyle/>
          <a:p>
            <a:r>
              <a:rPr lang="fr-FR" sz="800" baseline="30000" dirty="0"/>
              <a:t>3</a:t>
            </a:r>
            <a:r>
              <a:rPr lang="fr-FR" sz="800" dirty="0"/>
              <a:t>Early HABIT-ILE group, R. </a:t>
            </a:r>
            <a:r>
              <a:rPr lang="fr-FR" sz="800" dirty="0" err="1"/>
              <a:t>Araneda</a:t>
            </a:r>
            <a:r>
              <a:rPr lang="fr-FR" sz="800" dirty="0"/>
              <a:t>, S. V. </a:t>
            </a:r>
            <a:r>
              <a:rPr lang="fr-FR" sz="800" dirty="0" err="1"/>
              <a:t>Sizonenko</a:t>
            </a:r>
            <a:r>
              <a:rPr lang="fr-FR" sz="800" dirty="0"/>
              <a:t>, C. J. Newman, M. </a:t>
            </a:r>
            <a:r>
              <a:rPr lang="fr-FR" sz="800" dirty="0" err="1"/>
              <a:t>Dinomais</a:t>
            </a:r>
            <a:r>
              <a:rPr lang="fr-FR" sz="800" dirty="0"/>
              <a:t>, G. Le Gal, E. Nowak, et al. « </a:t>
            </a:r>
            <a:r>
              <a:rPr lang="fr-FR" sz="800" dirty="0" err="1"/>
              <a:t>Functional</a:t>
            </a:r>
            <a:r>
              <a:rPr lang="fr-FR" sz="800" dirty="0"/>
              <a:t>, </a:t>
            </a:r>
            <a:r>
              <a:rPr lang="fr-FR" sz="800" dirty="0" err="1"/>
              <a:t>Neuroplastic</a:t>
            </a:r>
            <a:r>
              <a:rPr lang="fr-FR" sz="800" dirty="0"/>
              <a:t> and </a:t>
            </a:r>
            <a:r>
              <a:rPr lang="fr-FR" sz="800" dirty="0" err="1"/>
              <a:t>Biomechanical</a:t>
            </a:r>
            <a:r>
              <a:rPr lang="fr-FR" sz="800" dirty="0"/>
              <a:t> Changes </a:t>
            </a:r>
            <a:r>
              <a:rPr lang="fr-FR" sz="800" dirty="0" err="1"/>
              <a:t>Induced</a:t>
            </a:r>
            <a:r>
              <a:rPr lang="fr-FR" sz="800" dirty="0"/>
              <a:t> by </a:t>
            </a:r>
            <a:r>
              <a:rPr lang="fr-FR" sz="800" dirty="0" err="1"/>
              <a:t>Early</a:t>
            </a:r>
            <a:r>
              <a:rPr lang="fr-FR" sz="800" dirty="0"/>
              <a:t> Hand-Arm </a:t>
            </a:r>
            <a:r>
              <a:rPr lang="fr-FR" sz="800" dirty="0" err="1"/>
              <a:t>Bimanual</a:t>
            </a:r>
            <a:r>
              <a:rPr lang="fr-FR" sz="800" dirty="0"/>
              <a:t> Intensive </a:t>
            </a:r>
            <a:r>
              <a:rPr lang="fr-FR" sz="800" dirty="0" err="1"/>
              <a:t>Therapy</a:t>
            </a:r>
            <a:r>
              <a:rPr lang="fr-FR" sz="800" dirty="0"/>
              <a:t> </a:t>
            </a:r>
            <a:r>
              <a:rPr lang="fr-FR" sz="800" dirty="0" err="1"/>
              <a:t>Including</a:t>
            </a:r>
            <a:r>
              <a:rPr lang="fr-FR" sz="800" dirty="0"/>
              <a:t> </a:t>
            </a:r>
            <a:r>
              <a:rPr lang="fr-FR" sz="800" dirty="0" err="1"/>
              <a:t>Lower</a:t>
            </a:r>
            <a:r>
              <a:rPr lang="fr-FR" sz="800" dirty="0"/>
              <a:t> </a:t>
            </a:r>
            <a:r>
              <a:rPr lang="fr-FR" sz="800" dirty="0" err="1"/>
              <a:t>Extremities</a:t>
            </a:r>
            <a:r>
              <a:rPr lang="fr-FR" sz="800" dirty="0"/>
              <a:t> (e-HABIT-ILE) in Pre-</a:t>
            </a:r>
            <a:r>
              <a:rPr lang="fr-FR" sz="800" dirty="0" err="1"/>
              <a:t>School</a:t>
            </a:r>
            <a:r>
              <a:rPr lang="fr-FR" sz="800" dirty="0"/>
              <a:t> </a:t>
            </a:r>
            <a:r>
              <a:rPr lang="fr-FR" sz="800" dirty="0" err="1"/>
              <a:t>Children</a:t>
            </a:r>
            <a:r>
              <a:rPr lang="fr-FR" sz="800" dirty="0"/>
              <a:t> </a:t>
            </a:r>
            <a:r>
              <a:rPr lang="fr-FR" sz="800" dirty="0" err="1"/>
              <a:t>with</a:t>
            </a:r>
            <a:r>
              <a:rPr lang="fr-FR" sz="800" dirty="0"/>
              <a:t> </a:t>
            </a:r>
            <a:r>
              <a:rPr lang="fr-FR" sz="800" dirty="0" err="1"/>
              <a:t>Unilateral</a:t>
            </a:r>
            <a:r>
              <a:rPr lang="fr-FR" sz="800" dirty="0"/>
              <a:t> </a:t>
            </a:r>
            <a:r>
              <a:rPr lang="fr-FR" sz="800" dirty="0" err="1"/>
              <a:t>Cerebral</a:t>
            </a:r>
            <a:r>
              <a:rPr lang="fr-FR" sz="800" dirty="0"/>
              <a:t> </a:t>
            </a:r>
            <a:r>
              <a:rPr lang="fr-FR" sz="800" dirty="0" err="1"/>
              <a:t>Palsy</a:t>
            </a:r>
            <a:r>
              <a:rPr lang="fr-FR" sz="800" dirty="0"/>
              <a:t>: </a:t>
            </a:r>
            <a:r>
              <a:rPr lang="fr-FR" sz="800" dirty="0" err="1"/>
              <a:t>Study</a:t>
            </a:r>
            <a:r>
              <a:rPr lang="fr-FR" sz="800" dirty="0"/>
              <a:t> Protocol of a </a:t>
            </a:r>
            <a:r>
              <a:rPr lang="fr-FR" sz="800" dirty="0" err="1"/>
              <a:t>Randomized</a:t>
            </a:r>
            <a:r>
              <a:rPr lang="fr-FR" sz="800" dirty="0"/>
              <a:t> Control Trial ». BMC </a:t>
            </a:r>
            <a:r>
              <a:rPr lang="fr-FR" sz="800" dirty="0" err="1"/>
              <a:t>Neurology</a:t>
            </a:r>
            <a:r>
              <a:rPr lang="fr-FR" sz="800" dirty="0"/>
              <a:t> 20, no 1 (décembre 2020): 133. https://doi.org/10.1186/s12883-020-01705-4.</a:t>
            </a:r>
          </a:p>
        </p:txBody>
      </p:sp>
      <p:sp>
        <p:nvSpPr>
          <p:cNvPr id="2" name="ZoneTexte 1">
            <a:extLst>
              <a:ext uri="{FF2B5EF4-FFF2-40B4-BE49-F238E27FC236}">
                <a16:creationId xmlns:a16="http://schemas.microsoft.com/office/drawing/2014/main" id="{36F0EE9F-9F8A-F601-47E4-2E0933A42869}"/>
              </a:ext>
            </a:extLst>
          </p:cNvPr>
          <p:cNvSpPr txBox="1"/>
          <p:nvPr/>
        </p:nvSpPr>
        <p:spPr>
          <a:xfrm rot="16200000">
            <a:off x="4844900" y="4295438"/>
            <a:ext cx="771407" cy="369332"/>
          </a:xfrm>
          <a:prstGeom prst="rect">
            <a:avLst/>
          </a:prstGeom>
          <a:noFill/>
        </p:spPr>
        <p:txBody>
          <a:bodyPr wrap="square" rtlCol="0">
            <a:spAutoFit/>
          </a:bodyPr>
          <a:lstStyle/>
          <a:p>
            <a:r>
              <a:rPr lang="fr-FR" dirty="0"/>
              <a:t>CONV</a:t>
            </a:r>
          </a:p>
        </p:txBody>
      </p:sp>
      <p:sp>
        <p:nvSpPr>
          <p:cNvPr id="52" name="ZoneTexte 51">
            <a:extLst>
              <a:ext uri="{FF2B5EF4-FFF2-40B4-BE49-F238E27FC236}">
                <a16:creationId xmlns:a16="http://schemas.microsoft.com/office/drawing/2014/main" id="{6E6D13F7-9BBF-D684-775F-46C38895026A}"/>
              </a:ext>
            </a:extLst>
          </p:cNvPr>
          <p:cNvSpPr txBox="1"/>
          <p:nvPr/>
        </p:nvSpPr>
        <p:spPr>
          <a:xfrm rot="16200000">
            <a:off x="4529072" y="2810213"/>
            <a:ext cx="1386509" cy="369332"/>
          </a:xfrm>
          <a:prstGeom prst="rect">
            <a:avLst/>
          </a:prstGeom>
          <a:noFill/>
        </p:spPr>
        <p:txBody>
          <a:bodyPr wrap="square" rtlCol="0">
            <a:spAutoFit/>
          </a:bodyPr>
          <a:lstStyle/>
          <a:p>
            <a:r>
              <a:rPr lang="fr-FR" dirty="0"/>
              <a:t>HABIT-ILE</a:t>
            </a:r>
          </a:p>
        </p:txBody>
      </p:sp>
      <p:sp>
        <p:nvSpPr>
          <p:cNvPr id="53" name="ZoneTexte 52">
            <a:extLst>
              <a:ext uri="{FF2B5EF4-FFF2-40B4-BE49-F238E27FC236}">
                <a16:creationId xmlns:a16="http://schemas.microsoft.com/office/drawing/2014/main" id="{D98A1ACF-D05F-DEFD-63A6-86C9DDF1AF9C}"/>
              </a:ext>
            </a:extLst>
          </p:cNvPr>
          <p:cNvSpPr txBox="1"/>
          <p:nvPr/>
        </p:nvSpPr>
        <p:spPr>
          <a:xfrm>
            <a:off x="7437640" y="446769"/>
            <a:ext cx="4278889" cy="646331"/>
          </a:xfrm>
          <a:prstGeom prst="rect">
            <a:avLst/>
          </a:prstGeom>
          <a:noFill/>
        </p:spPr>
        <p:txBody>
          <a:bodyPr wrap="square">
            <a:spAutoFit/>
          </a:bodyPr>
          <a:lstStyle/>
          <a:p>
            <a:r>
              <a:rPr lang="fr-FR" sz="1200" dirty="0"/>
              <a:t>Evaluation de </a:t>
            </a:r>
            <a:r>
              <a:rPr lang="fr-FR" sz="1200" b="1" dirty="0"/>
              <a:t>l’impact biomécanique </a:t>
            </a:r>
            <a:r>
              <a:rPr lang="fr-FR" sz="1200" dirty="0"/>
              <a:t>de la thérapie HABIT-ILE sur les</a:t>
            </a:r>
            <a:r>
              <a:rPr lang="fr-FR" sz="1200" b="1" dirty="0"/>
              <a:t> MS </a:t>
            </a:r>
            <a:r>
              <a:rPr lang="fr-FR" sz="1200" dirty="0"/>
              <a:t>d’enfants d’âge préscolaire atteints de Paralysie Cérébrale</a:t>
            </a:r>
            <a:r>
              <a:rPr lang="fr-FR" sz="1200" b="1" dirty="0"/>
              <a:t> bilatérale</a:t>
            </a:r>
          </a:p>
        </p:txBody>
      </p:sp>
      <p:sp>
        <p:nvSpPr>
          <p:cNvPr id="54" name="ZoneTexte 53">
            <a:extLst>
              <a:ext uri="{FF2B5EF4-FFF2-40B4-BE49-F238E27FC236}">
                <a16:creationId xmlns:a16="http://schemas.microsoft.com/office/drawing/2014/main" id="{12C0A4E8-477B-8318-281A-009072A09CB2}"/>
              </a:ext>
            </a:extLst>
          </p:cNvPr>
          <p:cNvSpPr txBox="1"/>
          <p:nvPr/>
        </p:nvSpPr>
        <p:spPr>
          <a:xfrm>
            <a:off x="2646227" y="5546626"/>
            <a:ext cx="533369" cy="338554"/>
          </a:xfrm>
          <a:prstGeom prst="rect">
            <a:avLst/>
          </a:prstGeom>
          <a:noFill/>
        </p:spPr>
        <p:txBody>
          <a:bodyPr wrap="square">
            <a:spAutoFit/>
          </a:bodyPr>
          <a:lstStyle/>
          <a:p>
            <a:r>
              <a:rPr lang="fr-FR" sz="1600" i="1" dirty="0"/>
              <a:t>MS</a:t>
            </a:r>
          </a:p>
        </p:txBody>
      </p:sp>
      <p:pic>
        <p:nvPicPr>
          <p:cNvPr id="1026" name="Picture 2" descr="Icône Bras dans Selman Icons">
            <a:extLst>
              <a:ext uri="{FF2B5EF4-FFF2-40B4-BE49-F238E27FC236}">
                <a16:creationId xmlns:a16="http://schemas.microsoft.com/office/drawing/2014/main" id="{FF8C27B2-43B9-46C1-F84E-BCA4426A3C6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62186" y="5094189"/>
            <a:ext cx="541187" cy="541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78140B0-D454-56E6-9BCF-8F55D3DC06EC}"/>
              </a:ext>
            </a:extLst>
          </p:cNvPr>
          <p:cNvSpPr/>
          <p:nvPr/>
        </p:nvSpPr>
        <p:spPr>
          <a:xfrm>
            <a:off x="5345640" y="1772504"/>
            <a:ext cx="676703" cy="337410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a:extLst>
              <a:ext uri="{FF2B5EF4-FFF2-40B4-BE49-F238E27FC236}">
                <a16:creationId xmlns:a16="http://schemas.microsoft.com/office/drawing/2014/main" id="{A22EC763-43F1-3EBE-0F7D-5B24F92EB63F}"/>
              </a:ext>
            </a:extLst>
          </p:cNvPr>
          <p:cNvSpPr/>
          <p:nvPr/>
        </p:nvSpPr>
        <p:spPr>
          <a:xfrm>
            <a:off x="9663176" y="1782443"/>
            <a:ext cx="809630" cy="337840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descr="Jambe - Icônes médical gratuites">
            <a:extLst>
              <a:ext uri="{FF2B5EF4-FFF2-40B4-BE49-F238E27FC236}">
                <a16:creationId xmlns:a16="http://schemas.microsoft.com/office/drawing/2014/main" id="{C3342B24-4B07-640D-2974-0B10FF7BE5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29233" y="5099778"/>
            <a:ext cx="473037" cy="473037"/>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5D33AB84-C58E-8E1C-66D5-F28596109736}"/>
              </a:ext>
            </a:extLst>
          </p:cNvPr>
          <p:cNvSpPr txBox="1"/>
          <p:nvPr/>
        </p:nvSpPr>
        <p:spPr>
          <a:xfrm>
            <a:off x="1844333" y="5569311"/>
            <a:ext cx="533369" cy="338554"/>
          </a:xfrm>
          <a:prstGeom prst="rect">
            <a:avLst/>
          </a:prstGeom>
          <a:noFill/>
        </p:spPr>
        <p:txBody>
          <a:bodyPr wrap="square">
            <a:spAutoFit/>
          </a:bodyPr>
          <a:lstStyle/>
          <a:p>
            <a:r>
              <a:rPr lang="fr-FR" sz="1600" i="1" dirty="0"/>
              <a:t>MI</a:t>
            </a:r>
          </a:p>
        </p:txBody>
      </p:sp>
      <p:sp>
        <p:nvSpPr>
          <p:cNvPr id="67" name="Rectangle 66">
            <a:extLst>
              <a:ext uri="{FF2B5EF4-FFF2-40B4-BE49-F238E27FC236}">
                <a16:creationId xmlns:a16="http://schemas.microsoft.com/office/drawing/2014/main" id="{043DC456-87C9-08A0-2CB9-31A8174018A3}"/>
              </a:ext>
            </a:extLst>
          </p:cNvPr>
          <p:cNvSpPr/>
          <p:nvPr/>
        </p:nvSpPr>
        <p:spPr>
          <a:xfrm>
            <a:off x="2447245" y="5049646"/>
            <a:ext cx="732352" cy="816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868268072"/>
      </p:ext>
    </p:extLst>
  </p:cSld>
  <p:clrMapOvr>
    <a:masterClrMapping/>
  </p:clrMapOvr>
  <mc:AlternateContent xmlns:mc="http://schemas.openxmlformats.org/markup-compatibility/2006" xmlns:p14="http://schemas.microsoft.com/office/powerpoint/2010/main">
    <mc:Choice Requires="p14">
      <p:transition spd="slow" p14:dur="2000" advTm="123614"/>
    </mc:Choice>
    <mc:Fallback xmlns="">
      <p:transition spd="slow" advTm="1236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6" grpId="0"/>
      <p:bldP spid="60" grpId="0"/>
      <p:bldP spid="41" grpId="0" animBg="1"/>
      <p:bldP spid="62" grpId="0" animBg="1"/>
      <p:bldP spid="2" grpId="0"/>
      <p:bldP spid="52" grpId="0"/>
      <p:bldP spid="53" grpId="0"/>
      <p:bldP spid="54" grpId="0"/>
      <p:bldP spid="10" grpId="0" animBg="1"/>
      <p:bldP spid="57" grpId="0" animBg="1"/>
      <p:bldP spid="66" grpId="0"/>
      <p:bldP spid="67"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368C6E5-D29A-7914-FBE1-48DC8C0C7924}"/>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A1CEC6DA-487E-35CC-3A11-9765D4B44886}"/>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BD1CB65-55F8-F1F5-F42E-0280173ADE03}"/>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329C866B-9710-2E73-87C7-03DB78E2B183}"/>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CE1B8D3-927E-F8F7-6DB4-980FC7236265}"/>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D741DF2A-B843-63C8-9AFC-435CF579DF02}"/>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72AF1ECB-8530-54ED-8170-0E663761F967}"/>
              </a:ext>
            </a:extLst>
          </p:cNvPr>
          <p:cNvSpPr txBox="1"/>
          <p:nvPr/>
        </p:nvSpPr>
        <p:spPr>
          <a:xfrm>
            <a:off x="3363858" y="661761"/>
            <a:ext cx="5288897" cy="830997"/>
          </a:xfrm>
          <a:prstGeom prst="rect">
            <a:avLst/>
          </a:prstGeom>
          <a:noFill/>
        </p:spPr>
        <p:txBody>
          <a:bodyPr wrap="square" rtlCol="0">
            <a:spAutoFit/>
          </a:bodyPr>
          <a:lstStyle/>
          <a:p>
            <a:pPr algn="ctr"/>
            <a:r>
              <a:rPr lang="fr-FR" sz="2400" dirty="0"/>
              <a:t>Evolution des paramètres du mouvement en fonction de la thérapie </a:t>
            </a:r>
          </a:p>
        </p:txBody>
      </p:sp>
      <p:pic>
        <p:nvPicPr>
          <p:cNvPr id="33" name="Picture 2" descr="BEaCHILD | IMT Atlantique">
            <a:extLst>
              <a:ext uri="{FF2B5EF4-FFF2-40B4-BE49-F238E27FC236}">
                <a16:creationId xmlns:a16="http://schemas.microsoft.com/office/drawing/2014/main" id="{D38A7DD6-805E-D297-D56A-AAAF1FBEA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 33" descr="Une image contenant texte, matériel, objets métalliques&#10;&#10;Description générée automatiquement">
            <a:extLst>
              <a:ext uri="{FF2B5EF4-FFF2-40B4-BE49-F238E27FC236}">
                <a16:creationId xmlns:a16="http://schemas.microsoft.com/office/drawing/2014/main" id="{1F55C30E-BB16-23C3-1950-4E96A2757D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graphicFrame>
        <p:nvGraphicFramePr>
          <p:cNvPr id="35" name="Tableau 35">
            <a:extLst>
              <a:ext uri="{FF2B5EF4-FFF2-40B4-BE49-F238E27FC236}">
                <a16:creationId xmlns:a16="http://schemas.microsoft.com/office/drawing/2014/main" id="{276DC21E-195D-2AE1-9F48-587C1876CF84}"/>
              </a:ext>
            </a:extLst>
          </p:cNvPr>
          <p:cNvGraphicFramePr>
            <a:graphicFrameLocks noGrp="1"/>
          </p:cNvGraphicFramePr>
          <p:nvPr>
            <p:extLst>
              <p:ext uri="{D42A27DB-BD31-4B8C-83A1-F6EECF244321}">
                <p14:modId xmlns:p14="http://schemas.microsoft.com/office/powerpoint/2010/main" val="4272747456"/>
              </p:ext>
            </p:extLst>
          </p:nvPr>
        </p:nvGraphicFramePr>
        <p:xfrm>
          <a:off x="1071399" y="1590848"/>
          <a:ext cx="9926300" cy="3638391"/>
        </p:xfrm>
        <a:graphic>
          <a:graphicData uri="http://schemas.openxmlformats.org/drawingml/2006/table">
            <a:tbl>
              <a:tblPr firstRow="1" bandRow="1">
                <a:tableStyleId>{5C22544A-7EE6-4342-B048-85BDC9FD1C3A}</a:tableStyleId>
              </a:tblPr>
              <a:tblGrid>
                <a:gridCol w="1199536">
                  <a:extLst>
                    <a:ext uri="{9D8B030D-6E8A-4147-A177-3AD203B41FA5}">
                      <a16:colId xmlns:a16="http://schemas.microsoft.com/office/drawing/2014/main" val="1199840822"/>
                    </a:ext>
                  </a:extLst>
                </a:gridCol>
                <a:gridCol w="2113935">
                  <a:extLst>
                    <a:ext uri="{9D8B030D-6E8A-4147-A177-3AD203B41FA5}">
                      <a16:colId xmlns:a16="http://schemas.microsoft.com/office/drawing/2014/main" val="3092121913"/>
                    </a:ext>
                  </a:extLst>
                </a:gridCol>
                <a:gridCol w="2153265">
                  <a:extLst>
                    <a:ext uri="{9D8B030D-6E8A-4147-A177-3AD203B41FA5}">
                      <a16:colId xmlns:a16="http://schemas.microsoft.com/office/drawing/2014/main" val="3378434486"/>
                    </a:ext>
                  </a:extLst>
                </a:gridCol>
                <a:gridCol w="2094271">
                  <a:extLst>
                    <a:ext uri="{9D8B030D-6E8A-4147-A177-3AD203B41FA5}">
                      <a16:colId xmlns:a16="http://schemas.microsoft.com/office/drawing/2014/main" val="2434353044"/>
                    </a:ext>
                  </a:extLst>
                </a:gridCol>
                <a:gridCol w="2365293">
                  <a:extLst>
                    <a:ext uri="{9D8B030D-6E8A-4147-A177-3AD203B41FA5}">
                      <a16:colId xmlns:a16="http://schemas.microsoft.com/office/drawing/2014/main" val="344238932"/>
                    </a:ext>
                  </a:extLst>
                </a:gridCol>
              </a:tblGrid>
              <a:tr h="352863">
                <a:tc>
                  <a:txBody>
                    <a:bodyPr/>
                    <a:lstStyle/>
                    <a:p>
                      <a:pPr algn="ctr"/>
                      <a:endParaRPr lang="fr-FR" sz="1100" b="0" i="1"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Spatio-temporel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Fluidité</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Rectitude</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0" i="1" dirty="0">
                          <a:solidFill>
                            <a:schemeClr val="tx1"/>
                          </a:solidFill>
                        </a:rPr>
                        <a:t>Cinématique</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6914362"/>
                  </a:ext>
                </a:extLst>
              </a:tr>
              <a:tr h="678426">
                <a:tc>
                  <a:txBody>
                    <a:bodyPr/>
                    <a:lstStyle/>
                    <a:p>
                      <a:pPr algn="ctr"/>
                      <a:r>
                        <a:rPr lang="fr-FR" sz="1100" dirty="0"/>
                        <a:t>paramètres</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dirty="0"/>
                        <a:t>Durée, durée jusqu’au pic de vitesse maximale, vitesse moyenne, vitesse maximale</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dirty="0"/>
                        <a:t>Unité de mouvement, Rapport de vitesse, Unité de mouvement de transport, Nombre de passage par 0, Jerk, SPARC</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dirty="0"/>
                        <a:t>Indice de courbure</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r>
                        <a:rPr lang="fr-FR" sz="1100" dirty="0"/>
                        <a:t>Angles d’Euler</a:t>
                      </a:r>
                    </a:p>
                  </a:txBody>
                  <a:tcPr anchor="ct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6050004"/>
                  </a:ext>
                </a:extLst>
              </a:tr>
              <a:tr h="841176">
                <a:tc>
                  <a:txBody>
                    <a:bodyPr/>
                    <a:lstStyle/>
                    <a:p>
                      <a:pPr algn="ctr"/>
                      <a:r>
                        <a:rPr lang="fr-FR" sz="1100" dirty="0"/>
                        <a:t>Impact CIMT</a:t>
                      </a:r>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effectLst/>
                        </a:rPr>
                        <a:t>↘ durée                                           ↗ Vitesse maximale</a:t>
                      </a:r>
                      <a:endParaRPr lang="fr-FR" sz="1100" b="0" i="0" u="none" strike="noStrike" dirty="0">
                        <a:solidFill>
                          <a:srgbClr val="000000"/>
                        </a:solidFill>
                        <a:effectLst/>
                        <a:latin typeface="Calibri" panose="020F0502020204030204" pitchFamily="34" charset="0"/>
                      </a:endParaRP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effectLst/>
                        </a:rPr>
                        <a:t>↘ unité de mouvement</a:t>
                      </a:r>
                      <a:endParaRPr lang="fr-FR" sz="1100" b="0" i="0" u="none" strike="noStrike" dirty="0">
                        <a:solidFill>
                          <a:srgbClr val="000000"/>
                        </a:solidFill>
                        <a:effectLst/>
                        <a:latin typeface="Calibri" panose="020F0502020204030204" pitchFamily="34" charset="0"/>
                      </a:endParaRP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effectLst/>
                        </a:rPr>
                        <a:t>↘ indice de courbure</a:t>
                      </a:r>
                      <a:endParaRPr lang="fr-FR" sz="1100" b="0" i="0" u="none" strike="noStrike" dirty="0">
                        <a:solidFill>
                          <a:srgbClr val="000000"/>
                        </a:solidFill>
                        <a:effectLst/>
                        <a:latin typeface="Calibri" panose="020F0502020204030204" pitchFamily="34" charset="0"/>
                      </a:endParaRP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effectLst/>
                        </a:rPr>
                        <a:t>↗ Amplitude épaule et poignet</a:t>
                      </a:r>
                      <a:endParaRPr lang="fr-FR" sz="1100" b="0" i="0" u="none" strike="noStrike" dirty="0">
                        <a:solidFill>
                          <a:srgbClr val="000000"/>
                        </a:solidFill>
                        <a:effectLst/>
                        <a:latin typeface="Calibri" panose="020F0502020204030204" pitchFamily="34" charset="0"/>
                      </a:endParaRP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3148539"/>
                  </a:ext>
                </a:extLst>
              </a:tr>
              <a:tr h="841176">
                <a:tc>
                  <a:txBody>
                    <a:bodyPr/>
                    <a:lstStyle/>
                    <a:p>
                      <a:pPr algn="ctr"/>
                      <a:r>
                        <a:rPr lang="fr-FR" sz="1100" dirty="0"/>
                        <a:t>Impact HABIT</a:t>
                      </a:r>
                      <a:r>
                        <a:rPr lang="fr-FR" sz="1100" baseline="30000" dirty="0"/>
                        <a:t>4</a:t>
                      </a: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effectLst/>
                        </a:rPr>
                        <a:t>↘ durée</a:t>
                      </a:r>
                      <a:endParaRPr lang="fr-FR" sz="1100" b="0" i="0" u="none" strike="noStrike" dirty="0">
                        <a:solidFill>
                          <a:srgbClr val="000000"/>
                        </a:solidFill>
                        <a:effectLst/>
                        <a:latin typeface="Calibri" panose="020F0502020204030204" pitchFamily="34" charset="0"/>
                      </a:endParaRP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effectLst/>
                        </a:rPr>
                        <a:t>↘ indice de courbure</a:t>
                      </a:r>
                      <a:endParaRPr lang="fr-FR" sz="1100" b="0" i="0" u="none" strike="noStrike" dirty="0">
                        <a:solidFill>
                          <a:srgbClr val="000000"/>
                        </a:solidFill>
                        <a:effectLst/>
                        <a:latin typeface="Calibri" panose="020F0502020204030204" pitchFamily="34" charset="0"/>
                      </a:endParaRP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u="none" strike="noStrike" dirty="0">
                          <a:effectLst/>
                        </a:rPr>
                        <a:t>↘ mouvement compensatoire du tronc                                                              ↗ Amplitude épaule et poignet</a:t>
                      </a:r>
                      <a:endParaRPr lang="fr-FR" sz="1100" b="0" i="0" u="none" strike="noStrike" dirty="0">
                        <a:solidFill>
                          <a:srgbClr val="000000"/>
                        </a:solidFill>
                        <a:effectLst/>
                        <a:latin typeface="Calibri" panose="020F0502020204030204" pitchFamily="34" charset="0"/>
                      </a:endParaRP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2184774"/>
                  </a:ext>
                </a:extLst>
              </a:tr>
              <a:tr h="8411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t>Impact HABIT-ILE</a:t>
                      </a:r>
                    </a:p>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algn="ctr"/>
                      <a:endParaRPr lang="fr-FR" sz="1100" dirty="0"/>
                    </a:p>
                  </a:txBody>
                  <a:tcPr anchor="ct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76112123"/>
                  </a:ext>
                </a:extLst>
              </a:tr>
            </a:tbl>
          </a:graphicData>
        </a:graphic>
      </p:graphicFrame>
      <p:sp>
        <p:nvSpPr>
          <p:cNvPr id="48" name="ZoneTexte 47">
            <a:extLst>
              <a:ext uri="{FF2B5EF4-FFF2-40B4-BE49-F238E27FC236}">
                <a16:creationId xmlns:a16="http://schemas.microsoft.com/office/drawing/2014/main" id="{3FF00BB3-DA6B-EE76-AC53-326EB6A1FEA1}"/>
              </a:ext>
            </a:extLst>
          </p:cNvPr>
          <p:cNvSpPr txBox="1"/>
          <p:nvPr/>
        </p:nvSpPr>
        <p:spPr>
          <a:xfrm>
            <a:off x="11129135" y="6120388"/>
            <a:ext cx="577402" cy="338554"/>
          </a:xfrm>
          <a:prstGeom prst="rect">
            <a:avLst/>
          </a:prstGeom>
          <a:noFill/>
          <a:ln w="9525">
            <a:solidFill>
              <a:schemeClr val="tx1"/>
            </a:solidFill>
          </a:ln>
        </p:spPr>
        <p:txBody>
          <a:bodyPr wrap="none" rtlCol="0">
            <a:spAutoFit/>
          </a:bodyPr>
          <a:lstStyle/>
          <a:p>
            <a:r>
              <a:rPr lang="fr-FR" sz="1600" i="1" dirty="0"/>
              <a:t>7/25</a:t>
            </a:r>
          </a:p>
        </p:txBody>
      </p:sp>
      <p:pic>
        <p:nvPicPr>
          <p:cNvPr id="1028" name="Picture 4" descr="❓ Point D'interrogation Rouge Emoji">
            <a:extLst>
              <a:ext uri="{FF2B5EF4-FFF2-40B4-BE49-F238E27FC236}">
                <a16:creationId xmlns:a16="http://schemas.microsoft.com/office/drawing/2014/main" id="{C1EF3173-7BA9-E429-CF1F-A2BA7011E7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7345" y="4624269"/>
            <a:ext cx="393026" cy="39302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 Point D'interrogation Rouge Emoji">
            <a:extLst>
              <a:ext uri="{FF2B5EF4-FFF2-40B4-BE49-F238E27FC236}">
                <a16:creationId xmlns:a16="http://schemas.microsoft.com/office/drawing/2014/main" id="{1D4F7EFD-974B-298A-0699-232EA3BA99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2690" y="4641993"/>
            <a:ext cx="393026" cy="39302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 Point D'interrogation Rouge Emoji">
            <a:extLst>
              <a:ext uri="{FF2B5EF4-FFF2-40B4-BE49-F238E27FC236}">
                <a16:creationId xmlns:a16="http://schemas.microsoft.com/office/drawing/2014/main" id="{86E18D7F-8808-F890-8CEF-739D1BF659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4438" y="4627245"/>
            <a:ext cx="393026" cy="3930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 Point D'interrogation Rouge Emoji">
            <a:extLst>
              <a:ext uri="{FF2B5EF4-FFF2-40B4-BE49-F238E27FC236}">
                <a16:creationId xmlns:a16="http://schemas.microsoft.com/office/drawing/2014/main" id="{606FA309-F79F-F9AD-43E3-A967FD123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2571" y="4624269"/>
            <a:ext cx="393026" cy="39302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Open Book free icon - books, reading, education, open book, library,  literature, study, book | Book icons, Cute easy drawings, Free icons">
            <a:extLst>
              <a:ext uri="{FF2B5EF4-FFF2-40B4-BE49-F238E27FC236}">
                <a16:creationId xmlns:a16="http://schemas.microsoft.com/office/drawing/2014/main" id="{987C4348-FB7E-AB91-40F6-0BA9E70E1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11" y="559443"/>
            <a:ext cx="479963" cy="47996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8FDC172D-72A9-88D2-E709-775C8B1B3A92}"/>
              </a:ext>
            </a:extLst>
          </p:cNvPr>
          <p:cNvSpPr/>
          <p:nvPr/>
        </p:nvSpPr>
        <p:spPr>
          <a:xfrm>
            <a:off x="489338" y="-1156"/>
            <a:ext cx="2747496"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t>Introduction</a:t>
            </a:r>
            <a:endParaRPr kumimoji="0" lang="en-US" sz="1800" b="0" i="0" u="none" strike="noStrike" cap="none" spc="0" normalizeH="0" baseline="0" dirty="0">
              <a:ln>
                <a:noFill/>
              </a:ln>
              <a:effectLst/>
              <a:uFillTx/>
              <a:sym typeface="Calibri"/>
            </a:endParaRPr>
          </a:p>
        </p:txBody>
      </p:sp>
      <p:sp>
        <p:nvSpPr>
          <p:cNvPr id="36" name="Rectangle 35">
            <a:extLst>
              <a:ext uri="{FF2B5EF4-FFF2-40B4-BE49-F238E27FC236}">
                <a16:creationId xmlns:a16="http://schemas.microsoft.com/office/drawing/2014/main" id="{870AAEDC-0993-8532-7363-B874F864624E}"/>
              </a:ext>
            </a:extLst>
          </p:cNvPr>
          <p:cNvSpPr/>
          <p:nvPr/>
        </p:nvSpPr>
        <p:spPr>
          <a:xfrm>
            <a:off x="3242547" y="-1261"/>
            <a:ext cx="2765760"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103FF5A0-155B-F72B-9151-93E15DBA9D69}"/>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38" name="Rectangle 37">
            <a:extLst>
              <a:ext uri="{FF2B5EF4-FFF2-40B4-BE49-F238E27FC236}">
                <a16:creationId xmlns:a16="http://schemas.microsoft.com/office/drawing/2014/main" id="{81472932-AAD2-CC78-4ACD-90D51A2D7778}"/>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pic>
        <p:nvPicPr>
          <p:cNvPr id="23" name="Picture 4" descr="❓ Point D'interrogation Rouge Emoji">
            <a:extLst>
              <a:ext uri="{FF2B5EF4-FFF2-40B4-BE49-F238E27FC236}">
                <a16:creationId xmlns:a16="http://schemas.microsoft.com/office/drawing/2014/main" id="{FA57C210-F91C-C285-792C-DF0AFD49D8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2571" y="3749938"/>
            <a:ext cx="393026" cy="393026"/>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669C41BD-96FA-8FAE-8EE9-DA837E66152F}"/>
              </a:ext>
            </a:extLst>
          </p:cNvPr>
          <p:cNvSpPr txBox="1"/>
          <p:nvPr/>
        </p:nvSpPr>
        <p:spPr>
          <a:xfrm>
            <a:off x="3383533" y="6061068"/>
            <a:ext cx="6949094" cy="338554"/>
          </a:xfrm>
          <a:prstGeom prst="rect">
            <a:avLst/>
          </a:prstGeom>
          <a:noFill/>
        </p:spPr>
        <p:txBody>
          <a:bodyPr wrap="square">
            <a:spAutoFit/>
          </a:bodyPr>
          <a:lstStyle/>
          <a:p>
            <a:r>
              <a:rPr lang="fr-FR" sz="800" baseline="30000" dirty="0"/>
              <a:t>4</a:t>
            </a:r>
            <a:r>
              <a:rPr lang="fr-FR" sz="800" dirty="0"/>
              <a:t>5Charles, Jeanne, et Andrew M Gordon. « </a:t>
            </a:r>
            <a:r>
              <a:rPr lang="fr-FR" sz="800" dirty="0" err="1"/>
              <a:t>Development</a:t>
            </a:r>
            <a:r>
              <a:rPr lang="fr-FR" sz="800" dirty="0"/>
              <a:t> of Hand–Arm </a:t>
            </a:r>
            <a:r>
              <a:rPr lang="fr-FR" sz="800" dirty="0" err="1"/>
              <a:t>Bimanual</a:t>
            </a:r>
            <a:r>
              <a:rPr lang="fr-FR" sz="800" dirty="0"/>
              <a:t> Intensive Training (HABIT) for </a:t>
            </a:r>
            <a:r>
              <a:rPr lang="fr-FR" sz="800" dirty="0" err="1"/>
              <a:t>Improving</a:t>
            </a:r>
            <a:r>
              <a:rPr lang="fr-FR" sz="800" dirty="0"/>
              <a:t> </a:t>
            </a:r>
            <a:r>
              <a:rPr lang="fr-FR" sz="800" dirty="0" err="1"/>
              <a:t>Bimanual</a:t>
            </a:r>
            <a:r>
              <a:rPr lang="fr-FR" sz="800" dirty="0"/>
              <a:t> Coordination in </a:t>
            </a:r>
            <a:r>
              <a:rPr lang="fr-FR" sz="800" dirty="0" err="1"/>
              <a:t>Children</a:t>
            </a:r>
            <a:r>
              <a:rPr lang="fr-FR" sz="800" dirty="0"/>
              <a:t> </a:t>
            </a:r>
            <a:r>
              <a:rPr lang="fr-FR" sz="800" dirty="0" err="1"/>
              <a:t>with</a:t>
            </a:r>
            <a:r>
              <a:rPr lang="fr-FR" sz="800" dirty="0"/>
              <a:t> </a:t>
            </a:r>
            <a:r>
              <a:rPr lang="fr-FR" sz="800" dirty="0" err="1"/>
              <a:t>Hemiplegic</a:t>
            </a:r>
            <a:r>
              <a:rPr lang="fr-FR" sz="800" dirty="0"/>
              <a:t> </a:t>
            </a:r>
            <a:r>
              <a:rPr lang="fr-FR" sz="800" dirty="0" err="1"/>
              <a:t>Cerebral</a:t>
            </a:r>
            <a:r>
              <a:rPr lang="fr-FR" sz="800" dirty="0"/>
              <a:t> </a:t>
            </a:r>
            <a:r>
              <a:rPr lang="fr-FR" sz="800" dirty="0" err="1"/>
              <a:t>Palsy</a:t>
            </a:r>
            <a:r>
              <a:rPr lang="fr-FR" sz="800" dirty="0"/>
              <a:t> ». </a:t>
            </a:r>
            <a:r>
              <a:rPr lang="fr-FR" sz="800" dirty="0" err="1"/>
              <a:t>Developmental</a:t>
            </a:r>
            <a:r>
              <a:rPr lang="fr-FR" sz="800" dirty="0"/>
              <a:t> </a:t>
            </a:r>
            <a:r>
              <a:rPr lang="fr-FR" sz="800" dirty="0" err="1"/>
              <a:t>Medicine</a:t>
            </a:r>
            <a:r>
              <a:rPr lang="fr-FR" sz="800" dirty="0"/>
              <a:t> &amp; Child </a:t>
            </a:r>
            <a:r>
              <a:rPr lang="fr-FR" sz="800" dirty="0" err="1"/>
              <a:t>Neurology</a:t>
            </a:r>
            <a:r>
              <a:rPr lang="fr-FR" sz="800" dirty="0"/>
              <a:t> 48, no 11 (novembre 2006): 931. https://doi.org/10.1017/S0012162206002039</a:t>
            </a:r>
          </a:p>
        </p:txBody>
      </p:sp>
    </p:spTree>
    <p:extLst>
      <p:ext uri="{BB962C8B-B14F-4D97-AF65-F5344CB8AC3E}">
        <p14:creationId xmlns:p14="http://schemas.microsoft.com/office/powerpoint/2010/main" val="3120897304"/>
      </p:ext>
    </p:extLst>
  </p:cSld>
  <p:clrMapOvr>
    <a:masterClrMapping/>
  </p:clrMapOvr>
  <mc:AlternateContent xmlns:mc="http://schemas.openxmlformats.org/markup-compatibility/2006" xmlns:p14="http://schemas.microsoft.com/office/powerpoint/2010/main">
    <mc:Choice Requires="p14">
      <p:transition spd="slow" p14:dur="2000" advTm="32238"/>
    </mc:Choice>
    <mc:Fallback xmlns="">
      <p:transition spd="slow" advTm="32238"/>
    </mc:Fallback>
  </mc:AlternateContent>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368C6E5-D29A-7914-FBE1-48DC8C0C7924}"/>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A1CEC6DA-487E-35CC-3A11-9765D4B44886}"/>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BD1CB65-55F8-F1F5-F42E-0280173ADE03}"/>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329C866B-9710-2E73-87C7-03DB78E2B183}"/>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CE1B8D3-927E-F8F7-6DB4-980FC7236265}"/>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D741DF2A-B843-63C8-9AFC-435CF579DF02}"/>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72AF1ECB-8530-54ED-8170-0E663761F967}"/>
              </a:ext>
            </a:extLst>
          </p:cNvPr>
          <p:cNvSpPr txBox="1"/>
          <p:nvPr/>
        </p:nvSpPr>
        <p:spPr>
          <a:xfrm>
            <a:off x="2468119" y="805245"/>
            <a:ext cx="6759373" cy="461665"/>
          </a:xfrm>
          <a:prstGeom prst="rect">
            <a:avLst/>
          </a:prstGeom>
          <a:noFill/>
        </p:spPr>
        <p:txBody>
          <a:bodyPr wrap="square" rtlCol="0">
            <a:spAutoFit/>
          </a:bodyPr>
          <a:lstStyle/>
          <a:p>
            <a:pPr algn="ctr"/>
            <a:r>
              <a:rPr lang="fr-FR" sz="2400" dirty="0"/>
              <a:t>Comparaison des paramètres entre enfant DT et PC</a:t>
            </a:r>
          </a:p>
        </p:txBody>
      </p:sp>
      <p:pic>
        <p:nvPicPr>
          <p:cNvPr id="33" name="Picture 2" descr="BEaCHILD | IMT Atlantique">
            <a:extLst>
              <a:ext uri="{FF2B5EF4-FFF2-40B4-BE49-F238E27FC236}">
                <a16:creationId xmlns:a16="http://schemas.microsoft.com/office/drawing/2014/main" id="{D38A7DD6-805E-D297-D56A-AAAF1FBEA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 33" descr="Une image contenant texte, matériel, objets métalliques&#10;&#10;Description générée automatiquement">
            <a:extLst>
              <a:ext uri="{FF2B5EF4-FFF2-40B4-BE49-F238E27FC236}">
                <a16:creationId xmlns:a16="http://schemas.microsoft.com/office/drawing/2014/main" id="{1F55C30E-BB16-23C3-1950-4E96A2757D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48" name="ZoneTexte 47">
            <a:extLst>
              <a:ext uri="{FF2B5EF4-FFF2-40B4-BE49-F238E27FC236}">
                <a16:creationId xmlns:a16="http://schemas.microsoft.com/office/drawing/2014/main" id="{3FF00BB3-DA6B-EE76-AC53-326EB6A1FEA1}"/>
              </a:ext>
            </a:extLst>
          </p:cNvPr>
          <p:cNvSpPr txBox="1"/>
          <p:nvPr/>
        </p:nvSpPr>
        <p:spPr>
          <a:xfrm>
            <a:off x="11129135" y="6120388"/>
            <a:ext cx="577402" cy="338554"/>
          </a:xfrm>
          <a:prstGeom prst="rect">
            <a:avLst/>
          </a:prstGeom>
          <a:noFill/>
          <a:ln w="9525">
            <a:solidFill>
              <a:schemeClr val="tx1"/>
            </a:solidFill>
          </a:ln>
        </p:spPr>
        <p:txBody>
          <a:bodyPr wrap="none" rtlCol="0">
            <a:spAutoFit/>
          </a:bodyPr>
          <a:lstStyle/>
          <a:p>
            <a:r>
              <a:rPr lang="fr-FR" sz="1600" i="1" dirty="0"/>
              <a:t>8/25</a:t>
            </a:r>
          </a:p>
        </p:txBody>
      </p:sp>
      <p:pic>
        <p:nvPicPr>
          <p:cNvPr id="57" name="Picture 2" descr="Open Book free icon - books, reading, education, open book, library,  literature, study, book | Book icons, Cute easy drawings, Free icons">
            <a:extLst>
              <a:ext uri="{FF2B5EF4-FFF2-40B4-BE49-F238E27FC236}">
                <a16:creationId xmlns:a16="http://schemas.microsoft.com/office/drawing/2014/main" id="{987C4348-FB7E-AB91-40F6-0BA9E70E1C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011" y="559443"/>
            <a:ext cx="479963" cy="47996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8FDC172D-72A9-88D2-E709-775C8B1B3A92}"/>
              </a:ext>
            </a:extLst>
          </p:cNvPr>
          <p:cNvSpPr/>
          <p:nvPr/>
        </p:nvSpPr>
        <p:spPr>
          <a:xfrm>
            <a:off x="489338" y="-1156"/>
            <a:ext cx="2747496"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t>Introduction</a:t>
            </a:r>
            <a:endParaRPr kumimoji="0" lang="en-US" sz="1800" b="0" i="0" u="none" strike="noStrike" cap="none" spc="0" normalizeH="0" baseline="0" dirty="0">
              <a:ln>
                <a:noFill/>
              </a:ln>
              <a:effectLst/>
              <a:uFillTx/>
              <a:sym typeface="Calibri"/>
            </a:endParaRPr>
          </a:p>
        </p:txBody>
      </p:sp>
      <p:sp>
        <p:nvSpPr>
          <p:cNvPr id="36" name="Rectangle 35">
            <a:extLst>
              <a:ext uri="{FF2B5EF4-FFF2-40B4-BE49-F238E27FC236}">
                <a16:creationId xmlns:a16="http://schemas.microsoft.com/office/drawing/2014/main" id="{870AAEDC-0993-8532-7363-B874F864624E}"/>
              </a:ext>
            </a:extLst>
          </p:cNvPr>
          <p:cNvSpPr/>
          <p:nvPr/>
        </p:nvSpPr>
        <p:spPr>
          <a:xfrm>
            <a:off x="3242547" y="-1261"/>
            <a:ext cx="2765760"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103FF5A0-155B-F72B-9151-93E15DBA9D69}"/>
              </a:ext>
            </a:extLst>
          </p:cNvPr>
          <p:cNvSpPr/>
          <p:nvPr/>
        </p:nvSpPr>
        <p:spPr>
          <a:xfrm>
            <a:off x="6013975" y="-67"/>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38" name="Rectangle 37">
            <a:extLst>
              <a:ext uri="{FF2B5EF4-FFF2-40B4-BE49-F238E27FC236}">
                <a16:creationId xmlns:a16="http://schemas.microsoft.com/office/drawing/2014/main" id="{81472932-AAD2-CC78-4ACD-90D51A2D7778}"/>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pic>
        <p:nvPicPr>
          <p:cNvPr id="3" name="Image 2">
            <a:extLst>
              <a:ext uri="{FF2B5EF4-FFF2-40B4-BE49-F238E27FC236}">
                <a16:creationId xmlns:a16="http://schemas.microsoft.com/office/drawing/2014/main" id="{D4FF228F-EB6E-5D8F-613B-098E6DFDEA4E}"/>
              </a:ext>
            </a:extLst>
          </p:cNvPr>
          <p:cNvPicPr>
            <a:picLocks noChangeAspect="1"/>
          </p:cNvPicPr>
          <p:nvPr/>
        </p:nvPicPr>
        <p:blipFill>
          <a:blip r:embed="rId6"/>
          <a:stretch>
            <a:fillRect/>
          </a:stretch>
        </p:blipFill>
        <p:spPr>
          <a:xfrm>
            <a:off x="1858915" y="2231760"/>
            <a:ext cx="8351267" cy="2024832"/>
          </a:xfrm>
          <a:prstGeom prst="rect">
            <a:avLst/>
          </a:prstGeom>
        </p:spPr>
      </p:pic>
      <p:sp>
        <p:nvSpPr>
          <p:cNvPr id="25" name="ZoneTexte 24">
            <a:extLst>
              <a:ext uri="{FF2B5EF4-FFF2-40B4-BE49-F238E27FC236}">
                <a16:creationId xmlns:a16="http://schemas.microsoft.com/office/drawing/2014/main" id="{3D4AFE48-51DC-4BD0-1ABB-D47144CDAE42}"/>
              </a:ext>
            </a:extLst>
          </p:cNvPr>
          <p:cNvSpPr txBox="1"/>
          <p:nvPr/>
        </p:nvSpPr>
        <p:spPr>
          <a:xfrm>
            <a:off x="3373699" y="6070900"/>
            <a:ext cx="6783025" cy="338554"/>
          </a:xfrm>
          <a:prstGeom prst="rect">
            <a:avLst/>
          </a:prstGeom>
          <a:noFill/>
        </p:spPr>
        <p:txBody>
          <a:bodyPr wrap="square">
            <a:spAutoFit/>
          </a:bodyPr>
          <a:lstStyle/>
          <a:p>
            <a:r>
              <a:rPr lang="fr-FR" sz="800" baseline="30000" dirty="0"/>
              <a:t>5</a:t>
            </a:r>
            <a:r>
              <a:rPr lang="fr-FR" sz="800" dirty="0"/>
              <a:t>Jaspers, Ellen, </a:t>
            </a:r>
            <a:r>
              <a:rPr lang="fr-FR" sz="800" dirty="0" err="1"/>
              <a:t>Kaat</a:t>
            </a:r>
            <a:r>
              <a:rPr lang="fr-FR" sz="800" dirty="0"/>
              <a:t> </a:t>
            </a:r>
            <a:r>
              <a:rPr lang="fr-FR" sz="800" dirty="0" err="1"/>
              <a:t>Desloovere</a:t>
            </a:r>
            <a:r>
              <a:rPr lang="fr-FR" sz="800" dirty="0"/>
              <a:t>, Herman </a:t>
            </a:r>
            <a:r>
              <a:rPr lang="fr-FR" sz="800" dirty="0" err="1"/>
              <a:t>Bruyninckx</a:t>
            </a:r>
            <a:r>
              <a:rPr lang="fr-FR" sz="800" dirty="0"/>
              <a:t>, Guy </a:t>
            </a:r>
            <a:r>
              <a:rPr lang="fr-FR" sz="800" dirty="0" err="1"/>
              <a:t>Molenaers</a:t>
            </a:r>
            <a:r>
              <a:rPr lang="fr-FR" sz="800" dirty="0"/>
              <a:t>, Katrijn </a:t>
            </a:r>
            <a:r>
              <a:rPr lang="fr-FR" sz="800" dirty="0" err="1"/>
              <a:t>Klingels</a:t>
            </a:r>
            <a:r>
              <a:rPr lang="fr-FR" sz="800" dirty="0"/>
              <a:t>, et Hilde </a:t>
            </a:r>
            <a:r>
              <a:rPr lang="fr-FR" sz="800" dirty="0" err="1"/>
              <a:t>Feys</a:t>
            </a:r>
            <a:r>
              <a:rPr lang="fr-FR" sz="800" dirty="0"/>
              <a:t>. « </a:t>
            </a:r>
            <a:r>
              <a:rPr lang="fr-FR" sz="800" dirty="0" err="1"/>
              <a:t>Review</a:t>
            </a:r>
            <a:r>
              <a:rPr lang="fr-FR" sz="800" dirty="0"/>
              <a:t> of Quantitative </a:t>
            </a:r>
            <a:r>
              <a:rPr lang="fr-FR" sz="800" dirty="0" err="1"/>
              <a:t>Measurements</a:t>
            </a:r>
            <a:r>
              <a:rPr lang="fr-FR" sz="800" dirty="0"/>
              <a:t> of </a:t>
            </a:r>
            <a:r>
              <a:rPr lang="fr-FR" sz="800" dirty="0" err="1"/>
              <a:t>Upper</a:t>
            </a:r>
            <a:r>
              <a:rPr lang="fr-FR" sz="800" dirty="0"/>
              <a:t> </a:t>
            </a:r>
            <a:r>
              <a:rPr lang="fr-FR" sz="800" dirty="0" err="1"/>
              <a:t>Limb</a:t>
            </a:r>
            <a:r>
              <a:rPr lang="fr-FR" sz="800" dirty="0"/>
              <a:t> </a:t>
            </a:r>
            <a:r>
              <a:rPr lang="fr-FR" sz="800" dirty="0" err="1"/>
              <a:t>Movements</a:t>
            </a:r>
            <a:r>
              <a:rPr lang="fr-FR" sz="800" dirty="0"/>
              <a:t> in </a:t>
            </a:r>
            <a:r>
              <a:rPr lang="fr-FR" sz="800" dirty="0" err="1"/>
              <a:t>Hemiplegic</a:t>
            </a:r>
            <a:r>
              <a:rPr lang="fr-FR" sz="800" dirty="0"/>
              <a:t> </a:t>
            </a:r>
            <a:r>
              <a:rPr lang="fr-FR" sz="800" dirty="0" err="1"/>
              <a:t>Cerebral</a:t>
            </a:r>
            <a:r>
              <a:rPr lang="fr-FR" sz="800" dirty="0"/>
              <a:t> </a:t>
            </a:r>
            <a:r>
              <a:rPr lang="fr-FR" sz="800" dirty="0" err="1"/>
              <a:t>Palsy</a:t>
            </a:r>
            <a:r>
              <a:rPr lang="fr-FR" sz="800" dirty="0"/>
              <a:t> ». </a:t>
            </a:r>
            <a:r>
              <a:rPr lang="fr-FR" sz="800" dirty="0" err="1"/>
              <a:t>Gait</a:t>
            </a:r>
            <a:r>
              <a:rPr lang="fr-FR" sz="800" dirty="0"/>
              <a:t> &amp; Posture 30, no 4 (novembre 2009): 395-404. https://doi.org/10.1016/j.gaitpost.2009.07.110.</a:t>
            </a:r>
          </a:p>
        </p:txBody>
      </p:sp>
    </p:spTree>
    <p:extLst>
      <p:ext uri="{BB962C8B-B14F-4D97-AF65-F5344CB8AC3E}">
        <p14:creationId xmlns:p14="http://schemas.microsoft.com/office/powerpoint/2010/main" val="4032701701"/>
      </p:ext>
    </p:extLst>
  </p:cSld>
  <p:clrMapOvr>
    <a:masterClrMapping/>
  </p:clrMapOvr>
  <mc:AlternateContent xmlns:mc="http://schemas.openxmlformats.org/markup-compatibility/2006" xmlns:p14="http://schemas.microsoft.com/office/powerpoint/2010/main">
    <mc:Choice Requires="p14">
      <p:transition spd="slow" p14:dur="2000" advTm="50692"/>
    </mc:Choice>
    <mc:Fallback xmlns="">
      <p:transition spd="slow" advTm="50692"/>
    </mc:Fallback>
  </mc:AlternateContent>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368C6E5-D29A-7914-FBE1-48DC8C0C7924}"/>
              </a:ext>
            </a:extLst>
          </p:cNvPr>
          <p:cNvCxnSpPr/>
          <p:nvPr/>
        </p:nvCxnSpPr>
        <p:spPr>
          <a:xfrm>
            <a:off x="481781"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A1CEC6DA-487E-35CC-3A11-9765D4B44886}"/>
              </a:ext>
            </a:extLst>
          </p:cNvPr>
          <p:cNvCxnSpPr/>
          <p:nvPr/>
        </p:nvCxnSpPr>
        <p:spPr>
          <a:xfrm>
            <a:off x="358878"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BD1CB65-55F8-F1F5-F42E-0280173ADE03}"/>
              </a:ext>
            </a:extLst>
          </p:cNvPr>
          <p:cNvCxnSpPr>
            <a:cxnSpLocks/>
          </p:cNvCxnSpPr>
          <p:nvPr/>
        </p:nvCxnSpPr>
        <p:spPr>
          <a:xfrm flipH="1">
            <a:off x="235130" y="6459896"/>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329C866B-9710-2E73-87C7-03DB78E2B183}"/>
              </a:ext>
            </a:extLst>
          </p:cNvPr>
          <p:cNvCxnSpPr>
            <a:cxnSpLocks/>
          </p:cNvCxnSpPr>
          <p:nvPr/>
        </p:nvCxnSpPr>
        <p:spPr>
          <a:xfrm flipH="1">
            <a:off x="235129" y="6582800"/>
            <a:ext cx="116913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CE1B8D3-927E-F8F7-6DB4-980FC7236265}"/>
              </a:ext>
            </a:extLst>
          </p:cNvPr>
          <p:cNvCxnSpPr/>
          <p:nvPr/>
        </p:nvCxnSpPr>
        <p:spPr>
          <a:xfrm>
            <a:off x="11710219" y="0"/>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D741DF2A-B843-63C8-9AFC-435CF579DF02}"/>
              </a:ext>
            </a:extLst>
          </p:cNvPr>
          <p:cNvCxnSpPr/>
          <p:nvPr/>
        </p:nvCxnSpPr>
        <p:spPr>
          <a:xfrm>
            <a:off x="11833122" y="-36871"/>
            <a:ext cx="0" cy="6931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72AF1ECB-8530-54ED-8170-0E663761F967}"/>
              </a:ext>
            </a:extLst>
          </p:cNvPr>
          <p:cNvSpPr txBox="1"/>
          <p:nvPr/>
        </p:nvSpPr>
        <p:spPr>
          <a:xfrm>
            <a:off x="2232732" y="888981"/>
            <a:ext cx="2477506" cy="461665"/>
          </a:xfrm>
          <a:prstGeom prst="rect">
            <a:avLst/>
          </a:prstGeom>
          <a:noFill/>
        </p:spPr>
        <p:txBody>
          <a:bodyPr wrap="square" rtlCol="0">
            <a:spAutoFit/>
          </a:bodyPr>
          <a:lstStyle/>
          <a:p>
            <a:pPr algn="ctr"/>
            <a:r>
              <a:rPr lang="fr-FR" sz="2400" dirty="0"/>
              <a:t>Objectif</a:t>
            </a:r>
          </a:p>
        </p:txBody>
      </p:sp>
      <p:pic>
        <p:nvPicPr>
          <p:cNvPr id="33" name="Picture 2" descr="BEaCHILD | IMT Atlantique">
            <a:extLst>
              <a:ext uri="{FF2B5EF4-FFF2-40B4-BE49-F238E27FC236}">
                <a16:creationId xmlns:a16="http://schemas.microsoft.com/office/drawing/2014/main" id="{D38A7DD6-805E-D297-D56A-AAAF1FBEA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92" y="5929640"/>
            <a:ext cx="1460090" cy="586956"/>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 33" descr="Une image contenant texte, matériel, objets métalliques&#10;&#10;Description générée automatiquement">
            <a:extLst>
              <a:ext uri="{FF2B5EF4-FFF2-40B4-BE49-F238E27FC236}">
                <a16:creationId xmlns:a16="http://schemas.microsoft.com/office/drawing/2014/main" id="{1F55C30E-BB16-23C3-1950-4E96A2757D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1346" y="5925450"/>
            <a:ext cx="492380" cy="507689"/>
          </a:xfrm>
          <a:prstGeom prst="rect">
            <a:avLst/>
          </a:prstGeom>
          <a:noFill/>
          <a:ln>
            <a:noFill/>
          </a:ln>
        </p:spPr>
      </p:pic>
      <p:sp>
        <p:nvSpPr>
          <p:cNvPr id="48" name="ZoneTexte 47">
            <a:extLst>
              <a:ext uri="{FF2B5EF4-FFF2-40B4-BE49-F238E27FC236}">
                <a16:creationId xmlns:a16="http://schemas.microsoft.com/office/drawing/2014/main" id="{3FF00BB3-DA6B-EE76-AC53-326EB6A1FEA1}"/>
              </a:ext>
            </a:extLst>
          </p:cNvPr>
          <p:cNvSpPr txBox="1"/>
          <p:nvPr/>
        </p:nvSpPr>
        <p:spPr>
          <a:xfrm>
            <a:off x="11129135" y="6120388"/>
            <a:ext cx="577402" cy="338554"/>
          </a:xfrm>
          <a:prstGeom prst="rect">
            <a:avLst/>
          </a:prstGeom>
          <a:noFill/>
          <a:ln w="9525">
            <a:solidFill>
              <a:schemeClr val="tx1"/>
            </a:solidFill>
          </a:ln>
        </p:spPr>
        <p:txBody>
          <a:bodyPr wrap="none" rtlCol="0">
            <a:spAutoFit/>
          </a:bodyPr>
          <a:lstStyle/>
          <a:p>
            <a:r>
              <a:rPr lang="fr-FR" sz="1600" i="1" dirty="0"/>
              <a:t>9/25</a:t>
            </a:r>
          </a:p>
        </p:txBody>
      </p:sp>
      <p:sp>
        <p:nvSpPr>
          <p:cNvPr id="32" name="Rectangle 31">
            <a:extLst>
              <a:ext uri="{FF2B5EF4-FFF2-40B4-BE49-F238E27FC236}">
                <a16:creationId xmlns:a16="http://schemas.microsoft.com/office/drawing/2014/main" id="{8FDC172D-72A9-88D2-E709-775C8B1B3A92}"/>
              </a:ext>
            </a:extLst>
          </p:cNvPr>
          <p:cNvSpPr/>
          <p:nvPr/>
        </p:nvSpPr>
        <p:spPr>
          <a:xfrm>
            <a:off x="489338" y="-1156"/>
            <a:ext cx="2747496" cy="369330"/>
          </a:xfrm>
          <a:prstGeom prst="rect">
            <a:avLst/>
          </a:prstGeom>
          <a:solidFill>
            <a:schemeClr val="bg2">
              <a:lumMod val="75000"/>
            </a:schemeClr>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t>Introduction</a:t>
            </a:r>
            <a:endParaRPr kumimoji="0" lang="en-US" sz="1800" b="0" i="0" u="none" strike="noStrike" cap="none" spc="0" normalizeH="0" baseline="0" dirty="0">
              <a:ln>
                <a:noFill/>
              </a:ln>
              <a:effectLst/>
              <a:uFillTx/>
              <a:sym typeface="Calibri"/>
            </a:endParaRPr>
          </a:p>
        </p:txBody>
      </p:sp>
      <p:sp>
        <p:nvSpPr>
          <p:cNvPr id="36" name="Rectangle 35">
            <a:extLst>
              <a:ext uri="{FF2B5EF4-FFF2-40B4-BE49-F238E27FC236}">
                <a16:creationId xmlns:a16="http://schemas.microsoft.com/office/drawing/2014/main" id="{870AAEDC-0993-8532-7363-B874F864624E}"/>
              </a:ext>
            </a:extLst>
          </p:cNvPr>
          <p:cNvSpPr/>
          <p:nvPr/>
        </p:nvSpPr>
        <p:spPr>
          <a:xfrm>
            <a:off x="3242547" y="-1261"/>
            <a:ext cx="2765760"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effectLst/>
                <a:uFillTx/>
                <a:latin typeface="+mj-lt"/>
                <a:ea typeface="+mj-ea"/>
                <a:cs typeface="+mj-cs"/>
                <a:sym typeface="Calibri"/>
              </a:rPr>
              <a:t>Méthode</a:t>
            </a:r>
            <a:endParaRPr kumimoji="0" lang="en-GB" sz="1800" b="0" i="0" u="none" strike="noStrike" cap="none" spc="0" normalizeH="0" baseline="0" dirty="0">
              <a:ln>
                <a:noFill/>
              </a:ln>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103FF5A0-155B-F72B-9151-93E15DBA9D69}"/>
              </a:ext>
            </a:extLst>
          </p:cNvPr>
          <p:cNvSpPr/>
          <p:nvPr/>
        </p:nvSpPr>
        <p:spPr>
          <a:xfrm>
            <a:off x="6013975" y="-9899"/>
            <a:ext cx="2781992"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err="1">
                <a:latin typeface="+mj-lt"/>
              </a:rPr>
              <a:t>Résultats</a:t>
            </a:r>
            <a:endParaRPr kumimoji="0" lang="en-US" sz="1800" b="0" i="0" u="none" strike="noStrike" cap="none" spc="0" normalizeH="0" baseline="0" dirty="0">
              <a:ln>
                <a:noFill/>
              </a:ln>
              <a:effectLst/>
              <a:uFillTx/>
              <a:latin typeface="+mj-lt"/>
              <a:sym typeface="Calibri"/>
            </a:endParaRPr>
          </a:p>
        </p:txBody>
      </p:sp>
      <p:sp>
        <p:nvSpPr>
          <p:cNvPr id="38" name="Rectangle 37">
            <a:extLst>
              <a:ext uri="{FF2B5EF4-FFF2-40B4-BE49-F238E27FC236}">
                <a16:creationId xmlns:a16="http://schemas.microsoft.com/office/drawing/2014/main" id="{81472932-AAD2-CC78-4ACD-90D51A2D7778}"/>
              </a:ext>
            </a:extLst>
          </p:cNvPr>
          <p:cNvSpPr/>
          <p:nvPr/>
        </p:nvSpPr>
        <p:spPr>
          <a:xfrm>
            <a:off x="8775616" y="-1156"/>
            <a:ext cx="2934604" cy="369330"/>
          </a:xfrm>
          <a:prstGeom prst="rect">
            <a:avLst/>
          </a:prstGeom>
          <a:solidFill>
            <a:schemeClr val="bg1"/>
          </a:solidFill>
          <a:ln w="190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effectLst/>
                <a:uFillTx/>
                <a:latin typeface="+mj-lt"/>
                <a:ea typeface="+mj-ea"/>
                <a:cs typeface="+mj-cs"/>
                <a:sym typeface="Calibri"/>
              </a:rPr>
              <a:t>Discussion</a:t>
            </a:r>
            <a:endParaRPr kumimoji="0" lang="en-GB" sz="1800" b="0" i="0" u="none" strike="noStrike" cap="none" spc="0" normalizeH="0" baseline="0" dirty="0">
              <a:ln>
                <a:noFill/>
              </a:ln>
              <a:effectLst/>
              <a:uFillTx/>
              <a:latin typeface="+mj-lt"/>
              <a:ea typeface="+mj-ea"/>
              <a:cs typeface="+mj-cs"/>
              <a:sym typeface="Calibri"/>
            </a:endParaRPr>
          </a:p>
        </p:txBody>
      </p:sp>
      <p:pic>
        <p:nvPicPr>
          <p:cNvPr id="1026" name="Picture 2" descr="Objectif - Icônes affaires et finances gratuites">
            <a:extLst>
              <a:ext uri="{FF2B5EF4-FFF2-40B4-BE49-F238E27FC236}">
                <a16:creationId xmlns:a16="http://schemas.microsoft.com/office/drawing/2014/main" id="{00F389C7-503D-2F3B-255B-2DAA21BD5E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257" y="600133"/>
            <a:ext cx="407353" cy="407353"/>
          </a:xfrm>
          <a:prstGeom prst="rect">
            <a:avLst/>
          </a:prstGeom>
          <a:noFill/>
          <a:extLst>
            <a:ext uri="{909E8E84-426E-40DD-AFC4-6F175D3DCCD1}">
              <a14:hiddenFill xmlns:a14="http://schemas.microsoft.com/office/drawing/2010/main">
                <a:solidFill>
                  <a:srgbClr val="FFFFFF"/>
                </a:solidFill>
              </a14:hiddenFill>
            </a:ext>
          </a:extLst>
        </p:spPr>
      </p:pic>
      <p:sp>
        <p:nvSpPr>
          <p:cNvPr id="46" name="Organigramme : Décision 45">
            <a:extLst>
              <a:ext uri="{FF2B5EF4-FFF2-40B4-BE49-F238E27FC236}">
                <a16:creationId xmlns:a16="http://schemas.microsoft.com/office/drawing/2014/main" id="{E139E632-03F3-060F-C4DA-45203DD590A4}"/>
              </a:ext>
            </a:extLst>
          </p:cNvPr>
          <p:cNvSpPr/>
          <p:nvPr/>
        </p:nvSpPr>
        <p:spPr>
          <a:xfrm>
            <a:off x="1535357" y="1675334"/>
            <a:ext cx="4188538" cy="3765596"/>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rganigramme : Décision 46">
            <a:extLst>
              <a:ext uri="{FF2B5EF4-FFF2-40B4-BE49-F238E27FC236}">
                <a16:creationId xmlns:a16="http://schemas.microsoft.com/office/drawing/2014/main" id="{9609B06E-22EE-0389-A8D3-4C85C1F6301A}"/>
              </a:ext>
            </a:extLst>
          </p:cNvPr>
          <p:cNvSpPr/>
          <p:nvPr/>
        </p:nvSpPr>
        <p:spPr>
          <a:xfrm>
            <a:off x="1579877" y="1675334"/>
            <a:ext cx="4188538" cy="3765596"/>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rganigramme : Décision 48">
            <a:extLst>
              <a:ext uri="{FF2B5EF4-FFF2-40B4-BE49-F238E27FC236}">
                <a16:creationId xmlns:a16="http://schemas.microsoft.com/office/drawing/2014/main" id="{48E4B939-B741-0463-C951-4DB3B3D00AB5}"/>
              </a:ext>
            </a:extLst>
          </p:cNvPr>
          <p:cNvSpPr/>
          <p:nvPr/>
        </p:nvSpPr>
        <p:spPr>
          <a:xfrm>
            <a:off x="7067683" y="1651564"/>
            <a:ext cx="2241747" cy="1927119"/>
          </a:xfrm>
          <a:prstGeom prst="flowChartDecisi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rganigramme : Décision 49">
            <a:extLst>
              <a:ext uri="{FF2B5EF4-FFF2-40B4-BE49-F238E27FC236}">
                <a16:creationId xmlns:a16="http://schemas.microsoft.com/office/drawing/2014/main" id="{5C95B34B-A3B2-3A4A-C289-2650F8540C4A}"/>
              </a:ext>
            </a:extLst>
          </p:cNvPr>
          <p:cNvSpPr/>
          <p:nvPr/>
        </p:nvSpPr>
        <p:spPr>
          <a:xfrm>
            <a:off x="8280902" y="2710849"/>
            <a:ext cx="2241747" cy="1927119"/>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rganigramme : Décision 50">
            <a:extLst>
              <a:ext uri="{FF2B5EF4-FFF2-40B4-BE49-F238E27FC236}">
                <a16:creationId xmlns:a16="http://schemas.microsoft.com/office/drawing/2014/main" id="{44D7D08B-0718-116B-82F9-F6BEB7C0222F}"/>
              </a:ext>
            </a:extLst>
          </p:cNvPr>
          <p:cNvSpPr/>
          <p:nvPr/>
        </p:nvSpPr>
        <p:spPr>
          <a:xfrm>
            <a:off x="7090478" y="3751868"/>
            <a:ext cx="2241747" cy="1927119"/>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ZoneTexte 51">
            <a:extLst>
              <a:ext uri="{FF2B5EF4-FFF2-40B4-BE49-F238E27FC236}">
                <a16:creationId xmlns:a16="http://schemas.microsoft.com/office/drawing/2014/main" id="{2D0B3366-E9AA-FDB4-5ED5-95CF9D0283C5}"/>
              </a:ext>
            </a:extLst>
          </p:cNvPr>
          <p:cNvSpPr txBox="1"/>
          <p:nvPr/>
        </p:nvSpPr>
        <p:spPr>
          <a:xfrm>
            <a:off x="2362920" y="2717552"/>
            <a:ext cx="2585343" cy="2031325"/>
          </a:xfrm>
          <a:prstGeom prst="rect">
            <a:avLst/>
          </a:prstGeom>
          <a:noFill/>
        </p:spPr>
        <p:txBody>
          <a:bodyPr wrap="square" rtlCol="0">
            <a:spAutoFit/>
          </a:bodyPr>
          <a:lstStyle/>
          <a:p>
            <a:pPr algn="ctr"/>
            <a:r>
              <a:rPr lang="fr-FR" dirty="0"/>
              <a:t>Evaluation de l’impact </a:t>
            </a:r>
            <a:r>
              <a:rPr lang="fr-FR" b="1" dirty="0"/>
              <a:t>biomécanique </a:t>
            </a:r>
            <a:r>
              <a:rPr lang="fr-FR" dirty="0"/>
              <a:t>de la thérapie </a:t>
            </a:r>
            <a:r>
              <a:rPr lang="fr-FR" b="1" dirty="0"/>
              <a:t>HABIT-ILE</a:t>
            </a:r>
            <a:r>
              <a:rPr lang="fr-FR" dirty="0"/>
              <a:t> sur les </a:t>
            </a:r>
            <a:r>
              <a:rPr lang="fr-FR" b="1" dirty="0"/>
              <a:t>MS </a:t>
            </a:r>
            <a:r>
              <a:rPr lang="fr-FR" dirty="0"/>
              <a:t>d’enfants d’</a:t>
            </a:r>
            <a:r>
              <a:rPr lang="fr-FR" b="1" dirty="0"/>
              <a:t>âge préscolaire </a:t>
            </a:r>
            <a:r>
              <a:rPr lang="fr-FR" dirty="0"/>
              <a:t>atteints de </a:t>
            </a:r>
            <a:r>
              <a:rPr lang="fr-FR" b="1" dirty="0"/>
              <a:t>Paralysie Cérébrale bilatérale</a:t>
            </a:r>
          </a:p>
        </p:txBody>
      </p:sp>
      <p:sp>
        <p:nvSpPr>
          <p:cNvPr id="53" name="ZoneTexte 52">
            <a:extLst>
              <a:ext uri="{FF2B5EF4-FFF2-40B4-BE49-F238E27FC236}">
                <a16:creationId xmlns:a16="http://schemas.microsoft.com/office/drawing/2014/main" id="{726ECBD0-BF1F-A19B-6AE3-E3FF49093128}"/>
              </a:ext>
            </a:extLst>
          </p:cNvPr>
          <p:cNvSpPr txBox="1"/>
          <p:nvPr/>
        </p:nvSpPr>
        <p:spPr>
          <a:xfrm>
            <a:off x="7468908" y="4401412"/>
            <a:ext cx="1534948" cy="646331"/>
          </a:xfrm>
          <a:prstGeom prst="rect">
            <a:avLst/>
          </a:prstGeom>
          <a:noFill/>
        </p:spPr>
        <p:txBody>
          <a:bodyPr wrap="square" rtlCol="0">
            <a:spAutoFit/>
          </a:bodyPr>
          <a:lstStyle/>
          <a:p>
            <a:pPr algn="ctr"/>
            <a:r>
              <a:rPr lang="fr-FR" sz="1200" dirty="0"/>
              <a:t>Stagnation des paramètres de cinématique</a:t>
            </a:r>
          </a:p>
        </p:txBody>
      </p:sp>
      <p:sp>
        <p:nvSpPr>
          <p:cNvPr id="56" name="ZoneTexte 55">
            <a:extLst>
              <a:ext uri="{FF2B5EF4-FFF2-40B4-BE49-F238E27FC236}">
                <a16:creationId xmlns:a16="http://schemas.microsoft.com/office/drawing/2014/main" id="{A4A6B9B6-AF1F-C964-1191-7AF06D9112AA}"/>
              </a:ext>
            </a:extLst>
          </p:cNvPr>
          <p:cNvSpPr txBox="1"/>
          <p:nvPr/>
        </p:nvSpPr>
        <p:spPr>
          <a:xfrm>
            <a:off x="8635324" y="3366690"/>
            <a:ext cx="1546199" cy="646331"/>
          </a:xfrm>
          <a:prstGeom prst="rect">
            <a:avLst/>
          </a:prstGeom>
          <a:noFill/>
        </p:spPr>
        <p:txBody>
          <a:bodyPr wrap="square" rtlCol="0">
            <a:spAutoFit/>
          </a:bodyPr>
          <a:lstStyle/>
          <a:p>
            <a:pPr algn="ctr"/>
            <a:r>
              <a:rPr lang="fr-FR" sz="1200" dirty="0"/>
              <a:t>Amélioration des PST et des paramètres de qualité</a:t>
            </a:r>
          </a:p>
        </p:txBody>
      </p:sp>
      <p:sp>
        <p:nvSpPr>
          <p:cNvPr id="59" name="ZoneTexte 58">
            <a:extLst>
              <a:ext uri="{FF2B5EF4-FFF2-40B4-BE49-F238E27FC236}">
                <a16:creationId xmlns:a16="http://schemas.microsoft.com/office/drawing/2014/main" id="{9F30EC74-C8CA-CFEC-B999-82589B6FFA16}"/>
              </a:ext>
            </a:extLst>
          </p:cNvPr>
          <p:cNvSpPr txBox="1"/>
          <p:nvPr/>
        </p:nvSpPr>
        <p:spPr>
          <a:xfrm>
            <a:off x="7528877" y="2139369"/>
            <a:ext cx="1363770" cy="1015663"/>
          </a:xfrm>
          <a:prstGeom prst="rect">
            <a:avLst/>
          </a:prstGeom>
          <a:noFill/>
        </p:spPr>
        <p:txBody>
          <a:bodyPr wrap="square" rtlCol="0">
            <a:spAutoFit/>
          </a:bodyPr>
          <a:lstStyle/>
          <a:p>
            <a:pPr algn="ctr"/>
            <a:r>
              <a:rPr lang="fr-FR" sz="1200" dirty="0"/>
              <a:t>Amélioration de la fluidité</a:t>
            </a:r>
          </a:p>
          <a:p>
            <a:pPr algn="ctr"/>
            <a:r>
              <a:rPr lang="fr-FR" sz="1200" dirty="0"/>
              <a:t>-</a:t>
            </a:r>
          </a:p>
          <a:p>
            <a:pPr algn="ctr"/>
            <a:r>
              <a:rPr lang="fr-FR" sz="1200" dirty="0"/>
              <a:t>Augmentation du </a:t>
            </a:r>
            <a:r>
              <a:rPr lang="fr-FR" sz="1200" baseline="30000" dirty="0"/>
              <a:t>6</a:t>
            </a:r>
            <a:r>
              <a:rPr lang="fr-FR" sz="1200" dirty="0"/>
              <a:t>SPARC</a:t>
            </a:r>
          </a:p>
        </p:txBody>
      </p:sp>
      <p:sp>
        <p:nvSpPr>
          <p:cNvPr id="2" name="Losange 1">
            <a:extLst>
              <a:ext uri="{FF2B5EF4-FFF2-40B4-BE49-F238E27FC236}">
                <a16:creationId xmlns:a16="http://schemas.microsoft.com/office/drawing/2014/main" id="{D140611E-6FFF-72B3-D3F0-2AC6550A165D}"/>
              </a:ext>
            </a:extLst>
          </p:cNvPr>
          <p:cNvSpPr/>
          <p:nvPr/>
        </p:nvSpPr>
        <p:spPr>
          <a:xfrm>
            <a:off x="6987961" y="1577790"/>
            <a:ext cx="2410267" cy="2079450"/>
          </a:xfrm>
          <a:prstGeom prst="diamond">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Losange 59">
            <a:extLst>
              <a:ext uri="{FF2B5EF4-FFF2-40B4-BE49-F238E27FC236}">
                <a16:creationId xmlns:a16="http://schemas.microsoft.com/office/drawing/2014/main" id="{693B5A6E-EB63-1488-D4B9-69B3F3CEBBC5}"/>
              </a:ext>
            </a:extLst>
          </p:cNvPr>
          <p:cNvSpPr/>
          <p:nvPr/>
        </p:nvSpPr>
        <p:spPr>
          <a:xfrm>
            <a:off x="8201856" y="2628629"/>
            <a:ext cx="2410267" cy="2079450"/>
          </a:xfrm>
          <a:prstGeom prst="diamond">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Losange 60">
            <a:extLst>
              <a:ext uri="{FF2B5EF4-FFF2-40B4-BE49-F238E27FC236}">
                <a16:creationId xmlns:a16="http://schemas.microsoft.com/office/drawing/2014/main" id="{BCDE1948-F603-2090-8882-688862190E7E}"/>
              </a:ext>
            </a:extLst>
          </p:cNvPr>
          <p:cNvSpPr/>
          <p:nvPr/>
        </p:nvSpPr>
        <p:spPr>
          <a:xfrm>
            <a:off x="6996722" y="3679380"/>
            <a:ext cx="2410267" cy="2079450"/>
          </a:xfrm>
          <a:prstGeom prst="diamond">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ZoneTexte 62">
            <a:extLst>
              <a:ext uri="{FF2B5EF4-FFF2-40B4-BE49-F238E27FC236}">
                <a16:creationId xmlns:a16="http://schemas.microsoft.com/office/drawing/2014/main" id="{9C4C581B-8D08-8DB3-95F7-5136CB9FE833}"/>
              </a:ext>
            </a:extLst>
          </p:cNvPr>
          <p:cNvSpPr txBox="1"/>
          <p:nvPr/>
        </p:nvSpPr>
        <p:spPr>
          <a:xfrm>
            <a:off x="3373699" y="6070900"/>
            <a:ext cx="6783025" cy="338554"/>
          </a:xfrm>
          <a:prstGeom prst="rect">
            <a:avLst/>
          </a:prstGeom>
          <a:noFill/>
        </p:spPr>
        <p:txBody>
          <a:bodyPr wrap="square">
            <a:spAutoFit/>
          </a:bodyPr>
          <a:lstStyle/>
          <a:p>
            <a:r>
              <a:rPr lang="fr-FR" sz="800" baseline="30000" dirty="0">
                <a:effectLst/>
              </a:rPr>
              <a:t>6</a:t>
            </a:r>
            <a:r>
              <a:rPr lang="fr-FR" sz="800" dirty="0">
                <a:effectLst/>
              </a:rPr>
              <a:t>Balasubramanian, S., A. </a:t>
            </a:r>
            <a:r>
              <a:rPr lang="fr-FR" sz="800" dirty="0" err="1">
                <a:effectLst/>
              </a:rPr>
              <a:t>Melendez</a:t>
            </a:r>
            <a:r>
              <a:rPr lang="fr-FR" sz="800" dirty="0">
                <a:effectLst/>
              </a:rPr>
              <a:t>-Calderon, et E. </a:t>
            </a:r>
            <a:r>
              <a:rPr lang="fr-FR" sz="800" dirty="0" err="1">
                <a:effectLst/>
              </a:rPr>
              <a:t>Burdet</a:t>
            </a:r>
            <a:r>
              <a:rPr lang="fr-FR" sz="800" dirty="0">
                <a:effectLst/>
              </a:rPr>
              <a:t>. « A </a:t>
            </a:r>
            <a:r>
              <a:rPr lang="fr-FR" sz="800" dirty="0" err="1">
                <a:effectLst/>
              </a:rPr>
              <a:t>Robust</a:t>
            </a:r>
            <a:r>
              <a:rPr lang="fr-FR" sz="800" dirty="0">
                <a:effectLst/>
              </a:rPr>
              <a:t> and Sensitive </a:t>
            </a:r>
            <a:r>
              <a:rPr lang="fr-FR" sz="800" dirty="0" err="1">
                <a:effectLst/>
              </a:rPr>
              <a:t>Metric</a:t>
            </a:r>
            <a:r>
              <a:rPr lang="fr-FR" sz="800" dirty="0">
                <a:effectLst/>
              </a:rPr>
              <a:t> for </a:t>
            </a:r>
            <a:r>
              <a:rPr lang="fr-FR" sz="800" dirty="0" err="1">
                <a:effectLst/>
              </a:rPr>
              <a:t>Quantifying</a:t>
            </a:r>
            <a:r>
              <a:rPr lang="fr-FR" sz="800" dirty="0">
                <a:effectLst/>
              </a:rPr>
              <a:t> </a:t>
            </a:r>
            <a:r>
              <a:rPr lang="fr-FR" sz="800" dirty="0" err="1">
                <a:effectLst/>
              </a:rPr>
              <a:t>Movement</a:t>
            </a:r>
            <a:r>
              <a:rPr lang="fr-FR" sz="800" dirty="0">
                <a:effectLst/>
              </a:rPr>
              <a:t> </a:t>
            </a:r>
            <a:r>
              <a:rPr lang="fr-FR" sz="800" dirty="0" err="1">
                <a:effectLst/>
              </a:rPr>
              <a:t>Smoothness</a:t>
            </a:r>
            <a:r>
              <a:rPr lang="fr-FR" sz="800" dirty="0">
                <a:effectLst/>
              </a:rPr>
              <a:t> ». </a:t>
            </a:r>
            <a:r>
              <a:rPr lang="fr-FR" sz="800" i="1" dirty="0">
                <a:effectLst/>
              </a:rPr>
              <a:t>IEEE Transactions on </a:t>
            </a:r>
            <a:r>
              <a:rPr lang="fr-FR" sz="800" i="1" dirty="0" err="1">
                <a:effectLst/>
              </a:rPr>
              <a:t>Biomedical</a:t>
            </a:r>
            <a:r>
              <a:rPr lang="fr-FR" sz="800" i="1" dirty="0">
                <a:effectLst/>
              </a:rPr>
              <a:t> Engineering</a:t>
            </a:r>
            <a:r>
              <a:rPr lang="fr-FR" sz="800" dirty="0">
                <a:effectLst/>
              </a:rPr>
              <a:t> 59, n</a:t>
            </a:r>
            <a:r>
              <a:rPr lang="fr-FR" sz="800" baseline="30000" dirty="0">
                <a:effectLst/>
              </a:rPr>
              <a:t>o</a:t>
            </a:r>
            <a:r>
              <a:rPr lang="fr-FR" sz="800" dirty="0">
                <a:effectLst/>
              </a:rPr>
              <a:t> 8 (août 2012): 2126‑36. </a:t>
            </a:r>
            <a:r>
              <a:rPr lang="fr-FR" sz="800" dirty="0">
                <a:solidFill>
                  <a:schemeClr val="tx1">
                    <a:lumMod val="95000"/>
                    <a:lumOff val="5000"/>
                  </a:schemeClr>
                </a:solidFill>
                <a:effectLst/>
                <a:hlinkClick r:id="rId6">
                  <a:extLst>
                    <a:ext uri="{A12FA001-AC4F-418D-AE19-62706E023703}">
                      <ahyp:hlinkClr xmlns:ahyp="http://schemas.microsoft.com/office/drawing/2018/hyperlinkcolor" val="tx"/>
                    </a:ext>
                  </a:extLst>
                </a:hlinkClick>
              </a:rPr>
              <a:t>https://doi.org/10.1109/TBME.2011.2179545</a:t>
            </a:r>
            <a:r>
              <a:rPr lang="fr-FR" sz="800" dirty="0">
                <a:solidFill>
                  <a:schemeClr val="tx1">
                    <a:lumMod val="95000"/>
                    <a:lumOff val="5000"/>
                  </a:schemeClr>
                </a:solidFill>
                <a:effectLst/>
              </a:rPr>
              <a:t>.</a:t>
            </a:r>
          </a:p>
        </p:txBody>
      </p:sp>
      <p:sp>
        <p:nvSpPr>
          <p:cNvPr id="30" name="ZoneTexte 29">
            <a:extLst>
              <a:ext uri="{FF2B5EF4-FFF2-40B4-BE49-F238E27FC236}">
                <a16:creationId xmlns:a16="http://schemas.microsoft.com/office/drawing/2014/main" id="{58DFD637-1329-C931-81B7-A26591C0FB19}"/>
              </a:ext>
            </a:extLst>
          </p:cNvPr>
          <p:cNvSpPr txBox="1"/>
          <p:nvPr/>
        </p:nvSpPr>
        <p:spPr>
          <a:xfrm>
            <a:off x="6774522" y="940632"/>
            <a:ext cx="2477506" cy="461665"/>
          </a:xfrm>
          <a:prstGeom prst="rect">
            <a:avLst/>
          </a:prstGeom>
          <a:noFill/>
        </p:spPr>
        <p:txBody>
          <a:bodyPr wrap="square" rtlCol="0">
            <a:spAutoFit/>
          </a:bodyPr>
          <a:lstStyle/>
          <a:p>
            <a:pPr algn="ctr"/>
            <a:r>
              <a:rPr lang="fr-FR" sz="2400" dirty="0"/>
              <a:t>Hypothèses</a:t>
            </a:r>
          </a:p>
        </p:txBody>
      </p:sp>
      <p:pic>
        <p:nvPicPr>
          <p:cNvPr id="3" name="Picture 2" descr="Hypothesis Icons - SVG and PNG Hypothesis Icons | Noun Project">
            <a:extLst>
              <a:ext uri="{FF2B5EF4-FFF2-40B4-BE49-F238E27FC236}">
                <a16:creationId xmlns:a16="http://schemas.microsoft.com/office/drawing/2014/main" id="{D194CA69-005F-6548-DA3C-1F14DBC317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05904" y="497924"/>
            <a:ext cx="565396" cy="5653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7238825"/>
      </p:ext>
    </p:extLst>
  </p:cSld>
  <p:clrMapOvr>
    <a:masterClrMapping/>
  </p:clrMapOvr>
  <mc:AlternateContent xmlns:mc="http://schemas.openxmlformats.org/markup-compatibility/2006" xmlns:p14="http://schemas.microsoft.com/office/powerpoint/2010/main">
    <mc:Choice Requires="p14">
      <p:transition spd="slow" p14:dur="2000" advTm="86308"/>
    </mc:Choice>
    <mc:Fallback xmlns="">
      <p:transition spd="slow" advTm="86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6" grpId="0" animBg="1"/>
      <p:bldP spid="47" grpId="0" animBg="1"/>
      <p:bldP spid="49" grpId="0" animBg="1"/>
      <p:bldP spid="50" grpId="0" animBg="1"/>
      <p:bldP spid="51" grpId="0" animBg="1"/>
      <p:bldP spid="52" grpId="0"/>
      <p:bldP spid="53" grpId="0"/>
      <p:bldP spid="56" grpId="0"/>
      <p:bldP spid="59" grpId="0"/>
      <p:bldP spid="2" grpId="0" animBg="1"/>
      <p:bldP spid="60" grpId="0" animBg="1"/>
      <p:bldP spid="61" grpId="0" animBg="1"/>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7|0.2|10.3|12.1|5.1"/>
</p:tagLst>
</file>

<file path=ppt/tags/tag2.xml><?xml version="1.0" encoding="utf-8"?>
<p:tagLst xmlns:a="http://schemas.openxmlformats.org/drawingml/2006/main" xmlns:r="http://schemas.openxmlformats.org/officeDocument/2006/relationships" xmlns:p="http://schemas.openxmlformats.org/presentationml/2006/main">
  <p:tag name="TIMING" val="|5.8|0.4|3.1|4"/>
</p:tagLst>
</file>

<file path=ppt/tags/tag3.xml><?xml version="1.0" encoding="utf-8"?>
<p:tagLst xmlns:a="http://schemas.openxmlformats.org/drawingml/2006/main" xmlns:r="http://schemas.openxmlformats.org/officeDocument/2006/relationships" xmlns:p="http://schemas.openxmlformats.org/presentationml/2006/main">
  <p:tag name="TIMING" val="|2.8|24.6|46.2"/>
</p:tagLst>
</file>

<file path=ppt/tags/tag4.xml><?xml version="1.0" encoding="utf-8"?>
<p:tagLst xmlns:a="http://schemas.openxmlformats.org/drawingml/2006/main" xmlns:r="http://schemas.openxmlformats.org/officeDocument/2006/relationships" xmlns:p="http://schemas.openxmlformats.org/presentationml/2006/main">
  <p:tag name="TIMING" val="|6.7|15.2|3.4|5.1"/>
</p:tagLst>
</file>

<file path=ppt/tags/tag5.xml><?xml version="1.0" encoding="utf-8"?>
<p:tagLst xmlns:a="http://schemas.openxmlformats.org/drawingml/2006/main" xmlns:r="http://schemas.openxmlformats.org/officeDocument/2006/relationships" xmlns:p="http://schemas.openxmlformats.org/presentationml/2006/main">
  <p:tag name="TIMING" val="|11.6|4.8|13.2|18.8|4.1|50.9"/>
</p:tagLst>
</file>

<file path=ppt/tags/tag6.xml><?xml version="1.0" encoding="utf-8"?>
<p:tagLst xmlns:a="http://schemas.openxmlformats.org/drawingml/2006/main" xmlns:r="http://schemas.openxmlformats.org/officeDocument/2006/relationships" xmlns:p="http://schemas.openxmlformats.org/presentationml/2006/main">
  <p:tag name="TIMING" val="|2|19"/>
</p:tagLst>
</file>

<file path=ppt/tags/tag7.xml><?xml version="1.0" encoding="utf-8"?>
<p:tagLst xmlns:a="http://schemas.openxmlformats.org/drawingml/2006/main" xmlns:r="http://schemas.openxmlformats.org/officeDocument/2006/relationships" xmlns:p="http://schemas.openxmlformats.org/presentationml/2006/main">
  <p:tag name="TIMING" val="|28"/>
</p:tagLst>
</file>

<file path=ppt/tags/tag8.xml><?xml version="1.0" encoding="utf-8"?>
<p:tagLst xmlns:a="http://schemas.openxmlformats.org/drawingml/2006/main" xmlns:r="http://schemas.openxmlformats.org/officeDocument/2006/relationships" xmlns:p="http://schemas.openxmlformats.org/presentationml/2006/main">
  <p:tag name="TIMING" val="|2.9|90.7|122.8"/>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1827</TotalTime>
  <Words>1643</Words>
  <Application>Microsoft Office PowerPoint</Application>
  <PresentationFormat>Grand écran</PresentationFormat>
  <Paragraphs>395</Paragraphs>
  <Slides>25</Slides>
  <Notes>0</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25</vt:i4>
      </vt:variant>
    </vt:vector>
  </HeadingPairs>
  <TitlesOfParts>
    <vt:vector size="31" baseType="lpstr">
      <vt:lpstr>Arial</vt:lpstr>
      <vt:lpstr>Calibri</vt:lpstr>
      <vt:lpstr>Calibri Light</vt:lpstr>
      <vt:lpstr>Cambria</vt:lpstr>
      <vt:lpstr>Cambria Math</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Yann Maheu</dc:creator>
  <cp:lastModifiedBy>Yann Maheu</cp:lastModifiedBy>
  <cp:revision>25</cp:revision>
  <dcterms:created xsi:type="dcterms:W3CDTF">2022-06-15T08:46:57Z</dcterms:created>
  <dcterms:modified xsi:type="dcterms:W3CDTF">2022-08-26T10:00:36Z</dcterms:modified>
</cp:coreProperties>
</file>